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0"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13716000" cx="24371300"/>
  <p:notesSz cx="6858000" cy="9144000"/>
  <p:embeddedFontLst>
    <p:embeddedFont>
      <p:font typeface="Lato"/>
      <p:regular r:id="rId63"/>
      <p:bold r:id="rId64"/>
      <p:italic r:id="rId65"/>
      <p:boldItalic r:id="rId66"/>
    </p:embeddedFont>
    <p:embeddedFont>
      <p:font typeface="Lato Light"/>
      <p:regular r:id="rId67"/>
      <p:bold r:id="rId68"/>
      <p:italic r:id="rId69"/>
      <p:boldItalic r:id="rId70"/>
    </p:embeddedFont>
    <p:embeddedFont>
      <p:font typeface="Lato Hairline"/>
      <p:regular r:id="rId71"/>
      <p:bold r:id="rId72"/>
      <p:italic r:id="rId73"/>
      <p:boldItalic r:id="rId74"/>
    </p:embeddedFont>
    <p:embeddedFont>
      <p:font typeface="Lato Black"/>
      <p:bold r:id="rId75"/>
      <p:boldItalic r:id="rId76"/>
    </p:embeddedFont>
    <p:embeddedFont>
      <p:font typeface="Helvetica Neue"/>
      <p:regular r:id="rId77"/>
      <p:bold r:id="rId78"/>
      <p:italic r:id="rId79"/>
      <p:boldItalic r:id="rId80"/>
    </p:embeddedFont>
    <p:embeddedFont>
      <p:font typeface="Montserrat Thin"/>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000000"/>
          </p15:clr>
        </p15:guide>
        <p15:guide id="2" pos="7676">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320" orient="horz"/>
        <p:guide pos="76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MontserratThin-boldItalic.fntdata"/><Relationship Id="rId83" Type="http://schemas.openxmlformats.org/officeDocument/2006/relationships/font" Target="fonts/MontserratThin-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boldItalic.fntdata"/><Relationship Id="rId82" Type="http://schemas.openxmlformats.org/officeDocument/2006/relationships/font" Target="fonts/MontserratThin-bold.fntdata"/><Relationship Id="rId81" Type="http://schemas.openxmlformats.org/officeDocument/2006/relationships/font" Target="fonts/MontserratThi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Hairline-italic.fntdata"/><Relationship Id="rId72" Type="http://schemas.openxmlformats.org/officeDocument/2006/relationships/font" Target="fonts/LatoHairline-bold.fntdata"/><Relationship Id="rId31" Type="http://schemas.openxmlformats.org/officeDocument/2006/relationships/slide" Target="slides/slide25.xml"/><Relationship Id="rId75" Type="http://schemas.openxmlformats.org/officeDocument/2006/relationships/font" Target="fonts/LatoBlack-bold.fntdata"/><Relationship Id="rId30" Type="http://schemas.openxmlformats.org/officeDocument/2006/relationships/slide" Target="slides/slide24.xml"/><Relationship Id="rId74" Type="http://schemas.openxmlformats.org/officeDocument/2006/relationships/font" Target="fonts/LatoHairline-boldItalic.fntdata"/><Relationship Id="rId33" Type="http://schemas.openxmlformats.org/officeDocument/2006/relationships/slide" Target="slides/slide27.xml"/><Relationship Id="rId77" Type="http://schemas.openxmlformats.org/officeDocument/2006/relationships/font" Target="fonts/HelveticaNeue-regular.fntdata"/><Relationship Id="rId32" Type="http://schemas.openxmlformats.org/officeDocument/2006/relationships/slide" Target="slides/slide26.xml"/><Relationship Id="rId76" Type="http://schemas.openxmlformats.org/officeDocument/2006/relationships/font" Target="fonts/LatoBlack-boldItalic.fntdata"/><Relationship Id="rId35" Type="http://schemas.openxmlformats.org/officeDocument/2006/relationships/slide" Target="slides/slide29.xml"/><Relationship Id="rId79" Type="http://schemas.openxmlformats.org/officeDocument/2006/relationships/font" Target="fonts/HelveticaNeue-italic.fntdata"/><Relationship Id="rId34" Type="http://schemas.openxmlformats.org/officeDocument/2006/relationships/slide" Target="slides/slide28.xml"/><Relationship Id="rId78" Type="http://schemas.openxmlformats.org/officeDocument/2006/relationships/font" Target="fonts/HelveticaNeue-bold.fntdata"/><Relationship Id="rId71" Type="http://schemas.openxmlformats.org/officeDocument/2006/relationships/font" Target="fonts/LatoHairline-regular.fntdata"/><Relationship Id="rId70" Type="http://schemas.openxmlformats.org/officeDocument/2006/relationships/font" Target="fonts/LatoLigh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6.xml"/><Relationship Id="rId66" Type="http://schemas.openxmlformats.org/officeDocument/2006/relationships/font" Target="fonts/Lato-boldItalic.fntdata"/><Relationship Id="rId21" Type="http://schemas.openxmlformats.org/officeDocument/2006/relationships/slide" Target="slides/slide15.xml"/><Relationship Id="rId65" Type="http://schemas.openxmlformats.org/officeDocument/2006/relationships/font" Target="fonts/Lato-italic.fntdata"/><Relationship Id="rId24" Type="http://schemas.openxmlformats.org/officeDocument/2006/relationships/slide" Target="slides/slide18.xml"/><Relationship Id="rId68" Type="http://schemas.openxmlformats.org/officeDocument/2006/relationships/font" Target="fonts/LatoLight-bold.fntdata"/><Relationship Id="rId23" Type="http://schemas.openxmlformats.org/officeDocument/2006/relationships/slide" Target="slides/slide17.xml"/><Relationship Id="rId67" Type="http://schemas.openxmlformats.org/officeDocument/2006/relationships/font" Target="fonts/LatoLight-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Ligh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 name="Shape 25"/>
        <p:cNvGrpSpPr/>
        <p:nvPr/>
      </p:nvGrpSpPr>
      <p:grpSpPr>
        <a:xfrm>
          <a:off x="0" y="0"/>
          <a:ext cx="0" cy="0"/>
          <a:chOff x="0" y="0"/>
          <a:chExt cx="0" cy="0"/>
        </a:xfrm>
      </p:grpSpPr>
      <p:sp>
        <p:nvSpPr>
          <p:cNvPr id="26" name="Google Shape;26;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8c54dbf27_3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8c54dbf27_3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8c54dbf27_3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8c54dbf27_3_6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8c54dbf27_4_4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8c54dbf27_4_48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8c54dbf27_4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8c54dbf27_4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8c54dbf27_4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8c54dbf27_4_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8c54dbf27_4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8c54dbf27_4_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8c54dbf27_4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8c54dbf27_4_8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ee212278c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ee212278c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8c54dbf27_4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8c54dbf27_4_9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8c54dbf27_4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8c54dbf27_4_1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 name="Shape 33"/>
        <p:cNvGrpSpPr/>
        <p:nvPr/>
      </p:nvGrpSpPr>
      <p:grpSpPr>
        <a:xfrm>
          <a:off x="0" y="0"/>
          <a:ext cx="0" cy="0"/>
          <a:chOff x="0" y="0"/>
          <a:chExt cx="0" cy="0"/>
        </a:xfrm>
      </p:grpSpPr>
      <p:sp>
        <p:nvSpPr>
          <p:cNvPr id="34" name="Google Shape;34;g58c54dbf27_1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 name="Google Shape;35;g58c54dbf27_1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ee212278c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ee212278c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8c54dbf27_4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8c54dbf27_4_2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8c54dbf27_4_2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8c54dbf27_4_2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8c54dbf27_4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8c54dbf27_4_27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8c54dbf27_4_2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8c54dbf27_4_2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c54dbf27_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c54dbf27_4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ee212278c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ee212278c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916fb2053_1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916fb2053_1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8c54dbf27_4_3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8c54dbf27_4_30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8c54dbf27_4_3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8c54dbf27_4_3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g5916fb2053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 name="Google Shape;44;g5916fb2053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8c54dbf27_4_3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8c54dbf27_4_3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8c54dbf27_4_3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8c54dbf27_4_3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8c54dbf27_4_3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8c54dbf27_4_3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8c54dbf27_4_3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8c54dbf27_4_3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8c54dbf27_4_3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8c54dbf27_4_37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8c54dbf27_4_3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8c54dbf27_4_3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8c54dbf27_4_3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8c54dbf27_4_3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8c54dbf27_4_3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8c54dbf27_4_39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8c54dbf27_4_4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8c54dbf27_4_4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8c54dbf27_4_4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8c54dbf27_4_4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8c54dbf27_1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8c54dbf27_1_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8c54dbf27_4_4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8c54dbf27_4_4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8c54dbf27_4_4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8c54dbf27_4_4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8c54dbf27_4_4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8c54dbf27_4_4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8c54dbf27_4_4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8c54dbf27_4_4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8c54dbf27_4_4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8c54dbf27_4_4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8c54dbf27_4_4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8c54dbf27_4_48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ee212278c_1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ee212278c_1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ee212278c_3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ee212278c_3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ee212278c_3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ee212278c_3_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5ee212278c_4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5ee212278c_4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8c54dbf27_3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8c54dbf27_3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ee212278c_4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ee212278c_4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ee212278c_5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ee212278c_5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ee212278c_7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ee212278c_7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ee212278c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g5ee212278c_1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5916fb205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916fb2053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916fb2053_1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916fb2053_1_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916fb2053_1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916fb2053_1_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8c54dbf27_3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8c54dbf27_3_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8c54dbf27_3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8c54dbf27_3_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8c54dbf27_3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8c54dbf27_3_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8c54dbf27_3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8c54dbf27_3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ayout with centered title and subtitle placeholders"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2130425"/>
            <a:ext cx="7772400" cy="1470025"/>
          </a:xfrm>
          <a:prstGeom prst="rect">
            <a:avLst/>
          </a:prstGeom>
          <a:noFill/>
          <a:ln>
            <a:noFill/>
          </a:ln>
        </p:spPr>
        <p:txBody>
          <a:bodyPr anchorCtr="0" anchor="ctr" bIns="45700" lIns="45700" spcFirstLastPara="1" rIns="45700"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 name="Google Shape;11;p2"/>
          <p:cNvSpPr txBox="1"/>
          <p:nvPr>
            <p:ph idx="1" type="subTitle"/>
          </p:nvPr>
        </p:nvSpPr>
        <p:spPr>
          <a:xfrm>
            <a:off x="1371600" y="3886200"/>
            <a:ext cx="6400800" cy="1752600"/>
          </a:xfrm>
          <a:prstGeom prst="rect">
            <a:avLst/>
          </a:prstGeom>
          <a:noFill/>
          <a:ln>
            <a:noFill/>
          </a:ln>
        </p:spPr>
        <p:txBody>
          <a:bodyPr anchorCtr="0" anchor="t" bIns="91400" lIns="91400" spcFirstLastPara="1" rIns="91400" wrap="square" tIns="91400">
            <a:noAutofit/>
          </a:bodyPr>
          <a:lstStyle>
            <a:lvl1pPr lvl="0" algn="l">
              <a:lnSpc>
                <a:spcPct val="90000"/>
              </a:lnSpc>
              <a:spcBef>
                <a:spcPts val="2000"/>
              </a:spcBef>
              <a:spcAft>
                <a:spcPts val="0"/>
              </a:spcAft>
              <a:buSzPts val="1400"/>
              <a:buNone/>
              <a:defRPr/>
            </a:lvl1pPr>
            <a:lvl2pPr lvl="1" algn="l">
              <a:lnSpc>
                <a:spcPct val="90000"/>
              </a:lnSpc>
              <a:spcBef>
                <a:spcPts val="2000"/>
              </a:spcBef>
              <a:spcAft>
                <a:spcPts val="0"/>
              </a:spcAft>
              <a:buSzPts val="1400"/>
              <a:buNone/>
              <a:defRPr/>
            </a:lvl2pPr>
            <a:lvl3pPr lvl="2" algn="l">
              <a:lnSpc>
                <a:spcPct val="90000"/>
              </a:lnSpc>
              <a:spcBef>
                <a:spcPts val="2000"/>
              </a:spcBef>
              <a:spcAft>
                <a:spcPts val="0"/>
              </a:spcAft>
              <a:buSzPts val="1400"/>
              <a:buNone/>
              <a:defRPr/>
            </a:lvl3pPr>
            <a:lvl4pPr lvl="3" algn="l">
              <a:lnSpc>
                <a:spcPct val="90000"/>
              </a:lnSpc>
              <a:spcBef>
                <a:spcPts val="2000"/>
              </a:spcBef>
              <a:spcAft>
                <a:spcPts val="0"/>
              </a:spcAft>
              <a:buSzPts val="1400"/>
              <a:buNone/>
              <a:defRPr/>
            </a:lvl4pPr>
            <a:lvl5pPr lvl="4" algn="l">
              <a:lnSpc>
                <a:spcPct val="90000"/>
              </a:lnSpc>
              <a:spcBef>
                <a:spcPts val="2000"/>
              </a:spcBef>
              <a:spcAft>
                <a:spcPts val="0"/>
              </a:spcAft>
              <a:buSzPts val="1400"/>
              <a:buNone/>
              <a:defRPr/>
            </a:lvl5pPr>
            <a:lvl6pPr lvl="5" algn="l">
              <a:lnSpc>
                <a:spcPct val="90000"/>
              </a:lnSpc>
              <a:spcBef>
                <a:spcPts val="2000"/>
              </a:spcBef>
              <a:spcAft>
                <a:spcPts val="0"/>
              </a:spcAft>
              <a:buSzPts val="1400"/>
              <a:buNone/>
              <a:defRPr/>
            </a:lvl6pPr>
            <a:lvl7pPr lvl="6" algn="l">
              <a:lnSpc>
                <a:spcPct val="90000"/>
              </a:lnSpc>
              <a:spcBef>
                <a:spcPts val="2000"/>
              </a:spcBef>
              <a:spcAft>
                <a:spcPts val="0"/>
              </a:spcAft>
              <a:buSzPts val="1400"/>
              <a:buNone/>
              <a:defRPr/>
            </a:lvl7pPr>
            <a:lvl8pPr lvl="7" algn="l">
              <a:lnSpc>
                <a:spcPct val="90000"/>
              </a:lnSpc>
              <a:spcBef>
                <a:spcPts val="2000"/>
              </a:spcBef>
              <a:spcAft>
                <a:spcPts val="0"/>
              </a:spcAft>
              <a:buSzPts val="1400"/>
              <a:buNone/>
              <a:defRPr/>
            </a:lvl8pPr>
            <a:lvl9pPr lvl="8" algn="l">
              <a:lnSpc>
                <a:spcPct val="90000"/>
              </a:lnSpc>
              <a:spcBef>
                <a:spcPts val="2000"/>
              </a:spcBef>
              <a:spcAft>
                <a:spcPts val="0"/>
              </a:spcAft>
              <a:buSzPts val="1400"/>
              <a:buNone/>
              <a:defRPr/>
            </a:lvl9pPr>
          </a:lstStyle>
          <a:p/>
        </p:txBody>
      </p:sp>
      <p:sp>
        <p:nvSpPr>
          <p:cNvPr id="12" name="Google Shape;12;p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1pPr>
            <a:lvl2pPr lvl="1"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2pPr>
            <a:lvl3pPr lvl="2"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3pPr>
            <a:lvl4pPr lvl="3"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4pPr>
            <a:lvl5pPr lvl="4"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5pPr>
            <a:lvl6pPr lvl="5"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6pPr>
            <a:lvl7pPr lvl="6"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7pPr>
            <a:lvl8pPr lvl="7"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8pPr>
            <a:lvl9pPr lvl="8"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9pPr>
          </a:lstStyle>
          <a:p/>
        </p:txBody>
      </p:sp>
      <p:sp>
        <p:nvSpPr>
          <p:cNvPr id="13" name="Google Shape;13;p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1pPr>
            <a:lvl2pPr lvl="1"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2pPr>
            <a:lvl3pPr lvl="2"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3pPr>
            <a:lvl4pPr lvl="3"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4pPr>
            <a:lvl5pPr lvl="4"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5pPr>
            <a:lvl6pPr lvl="5"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6pPr>
            <a:lvl7pPr lvl="6"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7pPr>
            <a:lvl8pPr lvl="7"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8pPr>
            <a:lvl9pPr lvl="8" marR="0" rtl="0" algn="l">
              <a:lnSpc>
                <a:spcPct val="100000"/>
              </a:lnSpc>
              <a:spcBef>
                <a:spcPts val="0"/>
              </a:spcBef>
              <a:spcAft>
                <a:spcPts val="0"/>
              </a:spcAft>
              <a:buSzPts val="1400"/>
              <a:buNone/>
              <a:defRPr b="0" i="0" sz="3600" u="none" cap="none" strike="noStrike">
                <a:solidFill>
                  <a:srgbClr val="7F7F7F"/>
                </a:solidFill>
                <a:latin typeface="Helvetica Neue"/>
                <a:ea typeface="Helvetica Neue"/>
                <a:cs typeface="Helvetica Neue"/>
                <a:sym typeface="Helvetica Neue"/>
              </a:defRPr>
            </a:lvl9pPr>
          </a:lstStyle>
          <a:p/>
        </p:txBody>
      </p:sp>
      <p:sp>
        <p:nvSpPr>
          <p:cNvPr id="14" name="Google Shape;14;p2"/>
          <p:cNvSpPr txBox="1"/>
          <p:nvPr>
            <p:ph idx="12" type="sldNum"/>
          </p:nvPr>
        </p:nvSpPr>
        <p:spPr>
          <a:xfrm>
            <a:off x="23291800" y="604837"/>
            <a:ext cx="350837" cy="347662"/>
          </a:xfrm>
          <a:prstGeom prst="rect">
            <a:avLst/>
          </a:prstGeom>
          <a:noFill/>
          <a:ln>
            <a:noFill/>
          </a:ln>
        </p:spPr>
        <p:txBody>
          <a:bodyPr anchorCtr="0" anchor="ctr" bIns="91400" lIns="91400" spcFirstLastPara="1" rIns="91400" wrap="square" tIns="91400">
            <a:noAutofit/>
          </a:bodyPr>
          <a:lstStyle>
            <a:lvl1pPr indent="0" lvl="0" marL="0" algn="ctr">
              <a:lnSpc>
                <a:spcPct val="100000"/>
              </a:lnSpc>
              <a:spcBef>
                <a:spcPts val="0"/>
              </a:spcBef>
              <a:spcAft>
                <a:spcPts val="0"/>
              </a:spcAft>
              <a:buNone/>
              <a:defRPr b="1" sz="1100">
                <a:solidFill>
                  <a:srgbClr val="000000"/>
                </a:solidFill>
              </a:defRPr>
            </a:lvl1pPr>
            <a:lvl2pPr indent="0" lvl="1" marL="0" algn="ctr">
              <a:lnSpc>
                <a:spcPct val="100000"/>
              </a:lnSpc>
              <a:spcBef>
                <a:spcPts val="0"/>
              </a:spcBef>
              <a:spcAft>
                <a:spcPts val="0"/>
              </a:spcAft>
              <a:buNone/>
              <a:defRPr b="1" sz="1100">
                <a:solidFill>
                  <a:srgbClr val="000000"/>
                </a:solidFill>
              </a:defRPr>
            </a:lvl2pPr>
            <a:lvl3pPr indent="0" lvl="2" marL="0" algn="ctr">
              <a:lnSpc>
                <a:spcPct val="100000"/>
              </a:lnSpc>
              <a:spcBef>
                <a:spcPts val="0"/>
              </a:spcBef>
              <a:spcAft>
                <a:spcPts val="0"/>
              </a:spcAft>
              <a:buNone/>
              <a:defRPr b="1" sz="1100">
                <a:solidFill>
                  <a:srgbClr val="000000"/>
                </a:solidFill>
              </a:defRPr>
            </a:lvl3pPr>
            <a:lvl4pPr indent="0" lvl="3" marL="0" algn="ctr">
              <a:lnSpc>
                <a:spcPct val="100000"/>
              </a:lnSpc>
              <a:spcBef>
                <a:spcPts val="0"/>
              </a:spcBef>
              <a:spcAft>
                <a:spcPts val="0"/>
              </a:spcAft>
              <a:buNone/>
              <a:defRPr b="1" sz="1100">
                <a:solidFill>
                  <a:srgbClr val="000000"/>
                </a:solidFill>
              </a:defRPr>
            </a:lvl4pPr>
            <a:lvl5pPr indent="0" lvl="4" marL="0" algn="ctr">
              <a:lnSpc>
                <a:spcPct val="100000"/>
              </a:lnSpc>
              <a:spcBef>
                <a:spcPts val="0"/>
              </a:spcBef>
              <a:spcAft>
                <a:spcPts val="0"/>
              </a:spcAft>
              <a:buNone/>
              <a:defRPr b="1" sz="1100">
                <a:solidFill>
                  <a:srgbClr val="000000"/>
                </a:solidFill>
              </a:defRPr>
            </a:lvl5pPr>
            <a:lvl6pPr indent="0" lvl="5" marL="0" algn="ctr">
              <a:lnSpc>
                <a:spcPct val="100000"/>
              </a:lnSpc>
              <a:spcBef>
                <a:spcPts val="0"/>
              </a:spcBef>
              <a:spcAft>
                <a:spcPts val="0"/>
              </a:spcAft>
              <a:buNone/>
              <a:defRPr b="1" sz="1100">
                <a:solidFill>
                  <a:srgbClr val="000000"/>
                </a:solidFill>
              </a:defRPr>
            </a:lvl6pPr>
            <a:lvl7pPr indent="0" lvl="6" marL="0" algn="ctr">
              <a:lnSpc>
                <a:spcPct val="100000"/>
              </a:lnSpc>
              <a:spcBef>
                <a:spcPts val="0"/>
              </a:spcBef>
              <a:spcAft>
                <a:spcPts val="0"/>
              </a:spcAft>
              <a:buNone/>
              <a:defRPr b="1" sz="1100">
                <a:solidFill>
                  <a:srgbClr val="000000"/>
                </a:solidFill>
              </a:defRPr>
            </a:lvl7pPr>
            <a:lvl8pPr indent="0" lvl="7" marL="0" algn="ctr">
              <a:lnSpc>
                <a:spcPct val="100000"/>
              </a:lnSpc>
              <a:spcBef>
                <a:spcPts val="0"/>
              </a:spcBef>
              <a:spcAft>
                <a:spcPts val="0"/>
              </a:spcAft>
              <a:buNone/>
              <a:defRPr b="1" sz="1100">
                <a:solidFill>
                  <a:srgbClr val="000000"/>
                </a:solidFill>
              </a:defRPr>
            </a:lvl8pPr>
            <a:lvl9pPr indent="0" lvl="8" marL="0" algn="ctr">
              <a:lnSpc>
                <a:spcPct val="100000"/>
              </a:lnSpc>
              <a:spcBef>
                <a:spcPts val="0"/>
              </a:spcBef>
              <a:spcAft>
                <a:spcPts val="0"/>
              </a:spcAft>
              <a:buNone/>
              <a:defRPr b="1" sz="1100">
                <a:solidFill>
                  <a:srgbClr val="000000"/>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ayout with centered title and subtitle placeholders" type="title">
  <p:cSld name="TITLE">
    <p:spTree>
      <p:nvGrpSpPr>
        <p:cNvPr id="19" name="Shape 19"/>
        <p:cNvGrpSpPr/>
        <p:nvPr/>
      </p:nvGrpSpPr>
      <p:grpSpPr>
        <a:xfrm>
          <a:off x="0" y="0"/>
          <a:ext cx="0" cy="0"/>
          <a:chOff x="0" y="0"/>
          <a:chExt cx="0" cy="0"/>
        </a:xfrm>
      </p:grpSpPr>
      <p:sp>
        <p:nvSpPr>
          <p:cNvPr id="20" name="Google Shape;20;p4"/>
          <p:cNvSpPr txBox="1"/>
          <p:nvPr>
            <p:ph type="ctrTitle"/>
          </p:nvPr>
        </p:nvSpPr>
        <p:spPr>
          <a:xfrm>
            <a:off x="685800" y="2130425"/>
            <a:ext cx="7772400" cy="1470000"/>
          </a:xfrm>
          <a:prstGeom prst="rect">
            <a:avLst/>
          </a:prstGeom>
          <a:noFill/>
          <a:ln>
            <a:noFill/>
          </a:ln>
        </p:spPr>
        <p:txBody>
          <a:bodyPr anchorCtr="0" anchor="ctr" bIns="45700" lIns="45700" spcFirstLastPara="1" rIns="45700" wrap="square" tIns="45700">
            <a:noAutofit/>
          </a:bodyPr>
          <a:lstStyle>
            <a:lvl1pPr lvl="0" rtl="0" algn="l">
              <a:lnSpc>
                <a:spcPct val="90000"/>
              </a:lnSpc>
              <a:spcBef>
                <a:spcPts val="0"/>
              </a:spcBef>
              <a:spcAft>
                <a:spcPts val="0"/>
              </a:spcAft>
              <a:buSzPts val="1400"/>
              <a:buNone/>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1" name="Google Shape;21;p4"/>
          <p:cNvSpPr txBox="1"/>
          <p:nvPr>
            <p:ph idx="1" type="subTitle"/>
          </p:nvPr>
        </p:nvSpPr>
        <p:spPr>
          <a:xfrm>
            <a:off x="1371600" y="3886200"/>
            <a:ext cx="6400800" cy="1752600"/>
          </a:xfrm>
          <a:prstGeom prst="rect">
            <a:avLst/>
          </a:prstGeom>
          <a:noFill/>
          <a:ln>
            <a:noFill/>
          </a:ln>
        </p:spPr>
        <p:txBody>
          <a:bodyPr anchorCtr="0" anchor="t" bIns="91400" lIns="91400" spcFirstLastPara="1" rIns="91400" wrap="square" tIns="91400">
            <a:noAutofit/>
          </a:bodyPr>
          <a:lstStyle>
            <a:lvl1pPr lvl="0" rtl="0" algn="l">
              <a:lnSpc>
                <a:spcPct val="90000"/>
              </a:lnSpc>
              <a:spcBef>
                <a:spcPts val="2000"/>
              </a:spcBef>
              <a:spcAft>
                <a:spcPts val="0"/>
              </a:spcAft>
              <a:buSzPts val="1400"/>
              <a:buNone/>
              <a:defRPr/>
            </a:lvl1pPr>
            <a:lvl2pPr lvl="1" rtl="0" algn="l">
              <a:lnSpc>
                <a:spcPct val="90000"/>
              </a:lnSpc>
              <a:spcBef>
                <a:spcPts val="2000"/>
              </a:spcBef>
              <a:spcAft>
                <a:spcPts val="0"/>
              </a:spcAft>
              <a:buSzPts val="1400"/>
              <a:buNone/>
              <a:defRPr/>
            </a:lvl2pPr>
            <a:lvl3pPr lvl="2" rtl="0" algn="l">
              <a:lnSpc>
                <a:spcPct val="90000"/>
              </a:lnSpc>
              <a:spcBef>
                <a:spcPts val="2000"/>
              </a:spcBef>
              <a:spcAft>
                <a:spcPts val="0"/>
              </a:spcAft>
              <a:buSzPts val="1400"/>
              <a:buNone/>
              <a:defRPr/>
            </a:lvl3pPr>
            <a:lvl4pPr lvl="3" rtl="0" algn="l">
              <a:lnSpc>
                <a:spcPct val="90000"/>
              </a:lnSpc>
              <a:spcBef>
                <a:spcPts val="2000"/>
              </a:spcBef>
              <a:spcAft>
                <a:spcPts val="0"/>
              </a:spcAft>
              <a:buSzPts val="1400"/>
              <a:buNone/>
              <a:defRPr/>
            </a:lvl4pPr>
            <a:lvl5pPr lvl="4" rtl="0" algn="l">
              <a:lnSpc>
                <a:spcPct val="90000"/>
              </a:lnSpc>
              <a:spcBef>
                <a:spcPts val="2000"/>
              </a:spcBef>
              <a:spcAft>
                <a:spcPts val="0"/>
              </a:spcAft>
              <a:buSzPts val="1400"/>
              <a:buNone/>
              <a:defRPr/>
            </a:lvl5pPr>
            <a:lvl6pPr lvl="5" rtl="0" algn="l">
              <a:lnSpc>
                <a:spcPct val="90000"/>
              </a:lnSpc>
              <a:spcBef>
                <a:spcPts val="2000"/>
              </a:spcBef>
              <a:spcAft>
                <a:spcPts val="0"/>
              </a:spcAft>
              <a:buSzPts val="1400"/>
              <a:buNone/>
              <a:defRPr/>
            </a:lvl6pPr>
            <a:lvl7pPr lvl="6" rtl="0" algn="l">
              <a:lnSpc>
                <a:spcPct val="90000"/>
              </a:lnSpc>
              <a:spcBef>
                <a:spcPts val="2000"/>
              </a:spcBef>
              <a:spcAft>
                <a:spcPts val="0"/>
              </a:spcAft>
              <a:buSzPts val="1400"/>
              <a:buNone/>
              <a:defRPr/>
            </a:lvl7pPr>
            <a:lvl8pPr lvl="7" rtl="0" algn="l">
              <a:lnSpc>
                <a:spcPct val="90000"/>
              </a:lnSpc>
              <a:spcBef>
                <a:spcPts val="2000"/>
              </a:spcBef>
              <a:spcAft>
                <a:spcPts val="0"/>
              </a:spcAft>
              <a:buSzPts val="1400"/>
              <a:buNone/>
              <a:defRPr/>
            </a:lvl8pPr>
            <a:lvl9pPr lvl="8" rtl="0" algn="l">
              <a:lnSpc>
                <a:spcPct val="90000"/>
              </a:lnSpc>
              <a:spcBef>
                <a:spcPts val="2000"/>
              </a:spcBef>
              <a:spcAft>
                <a:spcPts val="0"/>
              </a:spcAft>
              <a:buSzPts val="1400"/>
              <a:buNone/>
              <a:defRPr/>
            </a:lvl9pPr>
          </a:lstStyle>
          <a:p/>
        </p:txBody>
      </p:sp>
      <p:sp>
        <p:nvSpPr>
          <p:cNvPr id="22" name="Google Shape;22;p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9pPr>
          </a:lstStyle>
          <a:p/>
        </p:txBody>
      </p:sp>
      <p:sp>
        <p:nvSpPr>
          <p:cNvPr id="23" name="Google Shape;23;p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rgbClr val="7F7F7F"/>
                </a:solidFill>
                <a:latin typeface="Helvetica Neue"/>
                <a:ea typeface="Helvetica Neue"/>
                <a:cs typeface="Helvetica Neue"/>
                <a:sym typeface="Helvetica Neue"/>
              </a:defRPr>
            </a:lvl9pPr>
          </a:lstStyle>
          <a:p/>
        </p:txBody>
      </p:sp>
      <p:sp>
        <p:nvSpPr>
          <p:cNvPr id="24" name="Google Shape;24;p4"/>
          <p:cNvSpPr txBox="1"/>
          <p:nvPr>
            <p:ph idx="12" type="sldNum"/>
          </p:nvPr>
        </p:nvSpPr>
        <p:spPr>
          <a:xfrm>
            <a:off x="23291800" y="604837"/>
            <a:ext cx="350700" cy="3477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17612" y="182562"/>
            <a:ext cx="21934487" cy="301625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SzPts val="1400"/>
              <a:buNone/>
              <a:defRPr b="0" i="0" sz="6000" u="none" cap="none" strike="noStrike">
                <a:solidFill>
                  <a:srgbClr val="7F7F7F"/>
                </a:solidFill>
                <a:latin typeface="Montserrat Thin"/>
                <a:ea typeface="Montserrat Thin"/>
                <a:cs typeface="Montserrat Thin"/>
                <a:sym typeface="Montserrat Thin"/>
              </a:defRPr>
            </a:lvl1pPr>
            <a:lvl2pPr lvl="1" marR="0" rtl="0" algn="l">
              <a:lnSpc>
                <a:spcPct val="90000"/>
              </a:lnSpc>
              <a:spcBef>
                <a:spcPts val="0"/>
              </a:spcBef>
              <a:spcAft>
                <a:spcPts val="0"/>
              </a:spcAft>
              <a:buSzPts val="1400"/>
              <a:buNone/>
              <a:defRPr b="0" i="0" sz="6000" u="none" cap="none" strike="noStrike">
                <a:solidFill>
                  <a:srgbClr val="7F7F7F"/>
                </a:solidFill>
                <a:latin typeface="Montserrat Thin"/>
                <a:ea typeface="Montserrat Thin"/>
                <a:cs typeface="Montserrat Thin"/>
                <a:sym typeface="Montserrat Thin"/>
              </a:defRPr>
            </a:lvl2pPr>
            <a:lvl3pPr lvl="2" marR="0" rtl="0" algn="l">
              <a:lnSpc>
                <a:spcPct val="90000"/>
              </a:lnSpc>
              <a:spcBef>
                <a:spcPts val="0"/>
              </a:spcBef>
              <a:spcAft>
                <a:spcPts val="0"/>
              </a:spcAft>
              <a:buSzPts val="1400"/>
              <a:buNone/>
              <a:defRPr b="0" i="0" sz="6000" u="none" cap="none" strike="noStrike">
                <a:solidFill>
                  <a:srgbClr val="7F7F7F"/>
                </a:solidFill>
                <a:latin typeface="Montserrat Thin"/>
                <a:ea typeface="Montserrat Thin"/>
                <a:cs typeface="Montserrat Thin"/>
                <a:sym typeface="Montserrat Thin"/>
              </a:defRPr>
            </a:lvl3pPr>
            <a:lvl4pPr lvl="3" marR="0" rtl="0" algn="l">
              <a:lnSpc>
                <a:spcPct val="90000"/>
              </a:lnSpc>
              <a:spcBef>
                <a:spcPts val="0"/>
              </a:spcBef>
              <a:spcAft>
                <a:spcPts val="0"/>
              </a:spcAft>
              <a:buSzPts val="1400"/>
              <a:buNone/>
              <a:defRPr b="0" i="0" sz="6000" u="none" cap="none" strike="noStrike">
                <a:solidFill>
                  <a:srgbClr val="7F7F7F"/>
                </a:solidFill>
                <a:latin typeface="Montserrat Thin"/>
                <a:ea typeface="Montserrat Thin"/>
                <a:cs typeface="Montserrat Thin"/>
                <a:sym typeface="Montserrat Thin"/>
              </a:defRPr>
            </a:lvl4pPr>
            <a:lvl5pPr lvl="4" marR="0" rtl="0" algn="l">
              <a:lnSpc>
                <a:spcPct val="90000"/>
              </a:lnSpc>
              <a:spcBef>
                <a:spcPts val="0"/>
              </a:spcBef>
              <a:spcAft>
                <a:spcPts val="0"/>
              </a:spcAft>
              <a:buSzPts val="1400"/>
              <a:buNone/>
              <a:defRPr b="0" i="0" sz="6000" u="none" cap="none" strike="noStrike">
                <a:solidFill>
                  <a:srgbClr val="7F7F7F"/>
                </a:solidFill>
                <a:latin typeface="Montserrat Thin"/>
                <a:ea typeface="Montserrat Thin"/>
                <a:cs typeface="Montserrat Thin"/>
                <a:sym typeface="Montserrat Thin"/>
              </a:defRPr>
            </a:lvl5pPr>
            <a:lvl6pPr lvl="5" marR="0" rtl="0" algn="l">
              <a:lnSpc>
                <a:spcPct val="90000"/>
              </a:lnSpc>
              <a:spcBef>
                <a:spcPts val="0"/>
              </a:spcBef>
              <a:spcAft>
                <a:spcPts val="0"/>
              </a:spcAft>
              <a:buSzPts val="1400"/>
              <a:buNone/>
              <a:defRPr b="0" i="0" sz="6000" u="none" cap="none" strike="noStrike">
                <a:solidFill>
                  <a:srgbClr val="7F7F7F"/>
                </a:solidFill>
                <a:latin typeface="Montserrat Thin"/>
                <a:ea typeface="Montserrat Thin"/>
                <a:cs typeface="Montserrat Thin"/>
                <a:sym typeface="Montserrat Thin"/>
              </a:defRPr>
            </a:lvl6pPr>
            <a:lvl7pPr lvl="6" marR="0" rtl="0" algn="l">
              <a:lnSpc>
                <a:spcPct val="90000"/>
              </a:lnSpc>
              <a:spcBef>
                <a:spcPts val="0"/>
              </a:spcBef>
              <a:spcAft>
                <a:spcPts val="0"/>
              </a:spcAft>
              <a:buSzPts val="1400"/>
              <a:buNone/>
              <a:defRPr b="0" i="0" sz="6000" u="none" cap="none" strike="noStrike">
                <a:solidFill>
                  <a:srgbClr val="7F7F7F"/>
                </a:solidFill>
                <a:latin typeface="Montserrat Thin"/>
                <a:ea typeface="Montserrat Thin"/>
                <a:cs typeface="Montserrat Thin"/>
                <a:sym typeface="Montserrat Thin"/>
              </a:defRPr>
            </a:lvl7pPr>
            <a:lvl8pPr lvl="7" marR="0" rtl="0" algn="l">
              <a:lnSpc>
                <a:spcPct val="90000"/>
              </a:lnSpc>
              <a:spcBef>
                <a:spcPts val="0"/>
              </a:spcBef>
              <a:spcAft>
                <a:spcPts val="0"/>
              </a:spcAft>
              <a:buSzPts val="1400"/>
              <a:buNone/>
              <a:defRPr b="0" i="0" sz="6000" u="none" cap="none" strike="noStrike">
                <a:solidFill>
                  <a:srgbClr val="7F7F7F"/>
                </a:solidFill>
                <a:latin typeface="Montserrat Thin"/>
                <a:ea typeface="Montserrat Thin"/>
                <a:cs typeface="Montserrat Thin"/>
                <a:sym typeface="Montserrat Thin"/>
              </a:defRPr>
            </a:lvl8pPr>
            <a:lvl9pPr lvl="8" marR="0" rtl="0" algn="l">
              <a:lnSpc>
                <a:spcPct val="90000"/>
              </a:lnSpc>
              <a:spcBef>
                <a:spcPts val="0"/>
              </a:spcBef>
              <a:spcAft>
                <a:spcPts val="0"/>
              </a:spcAft>
              <a:buSzPts val="1400"/>
              <a:buNone/>
              <a:defRPr b="0" i="0" sz="6000" u="none" cap="none" strike="noStrike">
                <a:solidFill>
                  <a:srgbClr val="7F7F7F"/>
                </a:solidFill>
                <a:latin typeface="Montserrat Thin"/>
                <a:ea typeface="Montserrat Thin"/>
                <a:cs typeface="Montserrat Thin"/>
                <a:sym typeface="Montserrat Thin"/>
              </a:defRPr>
            </a:lvl9pPr>
          </a:lstStyle>
          <a:p/>
        </p:txBody>
      </p:sp>
      <p:sp>
        <p:nvSpPr>
          <p:cNvPr id="7" name="Google Shape;7;p1"/>
          <p:cNvSpPr txBox="1"/>
          <p:nvPr>
            <p:ph idx="1" type="body"/>
          </p:nvPr>
        </p:nvSpPr>
        <p:spPr>
          <a:xfrm>
            <a:off x="1217612" y="3200400"/>
            <a:ext cx="21934487" cy="10515600"/>
          </a:xfrm>
          <a:prstGeom prst="rect">
            <a:avLst/>
          </a:prstGeom>
          <a:noFill/>
          <a:ln>
            <a:noFill/>
          </a:ln>
        </p:spPr>
        <p:txBody>
          <a:bodyPr anchorCtr="0" anchor="t" bIns="91400" lIns="91400" spcFirstLastPara="1" rIns="91400" wrap="square" tIns="91400">
            <a:noAutofit/>
          </a:bodyPr>
          <a:lstStyle>
            <a:lvl1pPr indent="-228600" lvl="0" marL="457200" marR="0" rtl="0" algn="l">
              <a:lnSpc>
                <a:spcPct val="90000"/>
              </a:lnSpc>
              <a:spcBef>
                <a:spcPts val="2000"/>
              </a:spcBef>
              <a:spcAft>
                <a:spcPts val="0"/>
              </a:spcAft>
              <a:buSzPts val="1400"/>
              <a:buNone/>
              <a:defRPr b="0" i="0" sz="4800" u="none" cap="none" strike="noStrike">
                <a:solidFill>
                  <a:srgbClr val="7F7F7F"/>
                </a:solidFill>
                <a:latin typeface="Montserrat Thin"/>
                <a:ea typeface="Montserrat Thin"/>
                <a:cs typeface="Montserrat Thin"/>
                <a:sym typeface="Montserrat Thin"/>
              </a:defRPr>
            </a:lvl1pPr>
            <a:lvl2pPr indent="-228600" lvl="1" marL="914400" marR="0" rtl="0" algn="l">
              <a:lnSpc>
                <a:spcPct val="90000"/>
              </a:lnSpc>
              <a:spcBef>
                <a:spcPts val="2000"/>
              </a:spcBef>
              <a:spcAft>
                <a:spcPts val="0"/>
              </a:spcAft>
              <a:buSzPts val="1400"/>
              <a:buNone/>
              <a:defRPr b="0" i="0" sz="4800" u="none" cap="none" strike="noStrike">
                <a:solidFill>
                  <a:srgbClr val="7F7F7F"/>
                </a:solidFill>
                <a:latin typeface="Montserrat Thin"/>
                <a:ea typeface="Montserrat Thin"/>
                <a:cs typeface="Montserrat Thin"/>
                <a:sym typeface="Montserrat Thin"/>
              </a:defRPr>
            </a:lvl2pPr>
            <a:lvl3pPr indent="-228600" lvl="2" marL="1371600" marR="0" rtl="0" algn="l">
              <a:lnSpc>
                <a:spcPct val="90000"/>
              </a:lnSpc>
              <a:spcBef>
                <a:spcPts val="2000"/>
              </a:spcBef>
              <a:spcAft>
                <a:spcPts val="0"/>
              </a:spcAft>
              <a:buSzPts val="1400"/>
              <a:buNone/>
              <a:defRPr b="0" i="0" sz="4800" u="none" cap="none" strike="noStrike">
                <a:solidFill>
                  <a:srgbClr val="7F7F7F"/>
                </a:solidFill>
                <a:latin typeface="Montserrat Thin"/>
                <a:ea typeface="Montserrat Thin"/>
                <a:cs typeface="Montserrat Thin"/>
                <a:sym typeface="Montserrat Thin"/>
              </a:defRPr>
            </a:lvl3pPr>
            <a:lvl4pPr indent="-228600" lvl="3" marL="1828800" marR="0" rtl="0" algn="l">
              <a:lnSpc>
                <a:spcPct val="90000"/>
              </a:lnSpc>
              <a:spcBef>
                <a:spcPts val="2000"/>
              </a:spcBef>
              <a:spcAft>
                <a:spcPts val="0"/>
              </a:spcAft>
              <a:buSzPts val="1400"/>
              <a:buNone/>
              <a:defRPr b="0" i="0" sz="4800" u="none" cap="none" strike="noStrike">
                <a:solidFill>
                  <a:srgbClr val="7F7F7F"/>
                </a:solidFill>
                <a:latin typeface="Montserrat Thin"/>
                <a:ea typeface="Montserrat Thin"/>
                <a:cs typeface="Montserrat Thin"/>
                <a:sym typeface="Montserrat Thin"/>
              </a:defRPr>
            </a:lvl4pPr>
            <a:lvl5pPr indent="-228600" lvl="4" marL="2286000" marR="0" rtl="0" algn="l">
              <a:lnSpc>
                <a:spcPct val="90000"/>
              </a:lnSpc>
              <a:spcBef>
                <a:spcPts val="2000"/>
              </a:spcBef>
              <a:spcAft>
                <a:spcPts val="0"/>
              </a:spcAft>
              <a:buSzPts val="1400"/>
              <a:buNone/>
              <a:defRPr b="0" i="0" sz="4800" u="none" cap="none" strike="noStrike">
                <a:solidFill>
                  <a:srgbClr val="7F7F7F"/>
                </a:solidFill>
                <a:latin typeface="Montserrat Thin"/>
                <a:ea typeface="Montserrat Thin"/>
                <a:cs typeface="Montserrat Thin"/>
                <a:sym typeface="Montserrat Thin"/>
              </a:defRPr>
            </a:lvl5pPr>
            <a:lvl6pPr indent="-228600" lvl="5" marL="2743200" marR="0" rtl="0" algn="l">
              <a:lnSpc>
                <a:spcPct val="90000"/>
              </a:lnSpc>
              <a:spcBef>
                <a:spcPts val="2000"/>
              </a:spcBef>
              <a:spcAft>
                <a:spcPts val="0"/>
              </a:spcAft>
              <a:buSzPts val="1400"/>
              <a:buNone/>
              <a:defRPr b="0" i="0" sz="4800" u="none" cap="none" strike="noStrike">
                <a:solidFill>
                  <a:srgbClr val="7F7F7F"/>
                </a:solidFill>
                <a:latin typeface="Montserrat Thin"/>
                <a:ea typeface="Montserrat Thin"/>
                <a:cs typeface="Montserrat Thin"/>
                <a:sym typeface="Montserrat Thin"/>
              </a:defRPr>
            </a:lvl6pPr>
            <a:lvl7pPr indent="-228600" lvl="6" marL="3200400" marR="0" rtl="0" algn="l">
              <a:lnSpc>
                <a:spcPct val="90000"/>
              </a:lnSpc>
              <a:spcBef>
                <a:spcPts val="2000"/>
              </a:spcBef>
              <a:spcAft>
                <a:spcPts val="0"/>
              </a:spcAft>
              <a:buSzPts val="1400"/>
              <a:buNone/>
              <a:defRPr b="0" i="0" sz="4800" u="none" cap="none" strike="noStrike">
                <a:solidFill>
                  <a:srgbClr val="7F7F7F"/>
                </a:solidFill>
                <a:latin typeface="Montserrat Thin"/>
                <a:ea typeface="Montserrat Thin"/>
                <a:cs typeface="Montserrat Thin"/>
                <a:sym typeface="Montserrat Thin"/>
              </a:defRPr>
            </a:lvl7pPr>
            <a:lvl8pPr indent="-228600" lvl="7" marL="3657600" marR="0" rtl="0" algn="l">
              <a:lnSpc>
                <a:spcPct val="90000"/>
              </a:lnSpc>
              <a:spcBef>
                <a:spcPts val="2000"/>
              </a:spcBef>
              <a:spcAft>
                <a:spcPts val="0"/>
              </a:spcAft>
              <a:buSzPts val="1400"/>
              <a:buNone/>
              <a:defRPr b="0" i="0" sz="4800" u="none" cap="none" strike="noStrike">
                <a:solidFill>
                  <a:srgbClr val="7F7F7F"/>
                </a:solidFill>
                <a:latin typeface="Montserrat Thin"/>
                <a:ea typeface="Montserrat Thin"/>
                <a:cs typeface="Montserrat Thin"/>
                <a:sym typeface="Montserrat Thin"/>
              </a:defRPr>
            </a:lvl8pPr>
            <a:lvl9pPr indent="-228600" lvl="8" marL="4114800" marR="0" rtl="0" algn="l">
              <a:lnSpc>
                <a:spcPct val="90000"/>
              </a:lnSpc>
              <a:spcBef>
                <a:spcPts val="2000"/>
              </a:spcBef>
              <a:spcAft>
                <a:spcPts val="0"/>
              </a:spcAft>
              <a:buSzPts val="1400"/>
              <a:buNone/>
              <a:defRPr b="0" i="0" sz="4800" u="none" cap="none" strike="noStrike">
                <a:solidFill>
                  <a:srgbClr val="7F7F7F"/>
                </a:solidFill>
                <a:latin typeface="Montserrat Thin"/>
                <a:ea typeface="Montserrat Thin"/>
                <a:cs typeface="Montserrat Thin"/>
                <a:sym typeface="Montserrat Thin"/>
              </a:defRPr>
            </a:lvl9pPr>
          </a:lstStyle>
          <a:p/>
        </p:txBody>
      </p:sp>
      <p:sp>
        <p:nvSpPr>
          <p:cNvPr id="8" name="Google Shape;8;p1"/>
          <p:cNvSpPr txBox="1"/>
          <p:nvPr>
            <p:ph idx="12" type="sldNum"/>
          </p:nvPr>
        </p:nvSpPr>
        <p:spPr>
          <a:xfrm>
            <a:off x="23291800" y="604837"/>
            <a:ext cx="350837" cy="347662"/>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b="0"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1217612" y="182562"/>
            <a:ext cx="21934500" cy="30162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1400"/>
              <a:buFont typeface="Arial"/>
              <a:buNone/>
              <a:defRPr b="0" i="0" sz="6000" u="none" cap="none" strike="noStrike">
                <a:solidFill>
                  <a:srgbClr val="7F7F7F"/>
                </a:solidFill>
                <a:latin typeface="Montserrat Thin"/>
                <a:ea typeface="Montserrat Thin"/>
                <a:cs typeface="Montserrat Thin"/>
                <a:sym typeface="Montserrat Thin"/>
              </a:defRPr>
            </a:lvl1pPr>
            <a:lvl2pPr lvl="1" marR="0" rtl="0" algn="l">
              <a:lnSpc>
                <a:spcPct val="90000"/>
              </a:lnSpc>
              <a:spcBef>
                <a:spcPts val="0"/>
              </a:spcBef>
              <a:spcAft>
                <a:spcPts val="0"/>
              </a:spcAft>
              <a:buClr>
                <a:srgbClr val="000000"/>
              </a:buClr>
              <a:buSzPts val="1400"/>
              <a:buFont typeface="Arial"/>
              <a:buNone/>
              <a:defRPr b="0" i="0" sz="6000" u="none" cap="none" strike="noStrike">
                <a:solidFill>
                  <a:srgbClr val="7F7F7F"/>
                </a:solidFill>
                <a:latin typeface="Montserrat Thin"/>
                <a:ea typeface="Montserrat Thin"/>
                <a:cs typeface="Montserrat Thin"/>
                <a:sym typeface="Montserrat Thin"/>
              </a:defRPr>
            </a:lvl2pPr>
            <a:lvl3pPr lvl="2" marR="0" rtl="0" algn="l">
              <a:lnSpc>
                <a:spcPct val="90000"/>
              </a:lnSpc>
              <a:spcBef>
                <a:spcPts val="0"/>
              </a:spcBef>
              <a:spcAft>
                <a:spcPts val="0"/>
              </a:spcAft>
              <a:buClr>
                <a:srgbClr val="000000"/>
              </a:buClr>
              <a:buSzPts val="1400"/>
              <a:buFont typeface="Arial"/>
              <a:buNone/>
              <a:defRPr b="0" i="0" sz="6000" u="none" cap="none" strike="noStrike">
                <a:solidFill>
                  <a:srgbClr val="7F7F7F"/>
                </a:solidFill>
                <a:latin typeface="Montserrat Thin"/>
                <a:ea typeface="Montserrat Thin"/>
                <a:cs typeface="Montserrat Thin"/>
                <a:sym typeface="Montserrat Thin"/>
              </a:defRPr>
            </a:lvl3pPr>
            <a:lvl4pPr lvl="3" marR="0" rtl="0" algn="l">
              <a:lnSpc>
                <a:spcPct val="90000"/>
              </a:lnSpc>
              <a:spcBef>
                <a:spcPts val="0"/>
              </a:spcBef>
              <a:spcAft>
                <a:spcPts val="0"/>
              </a:spcAft>
              <a:buClr>
                <a:srgbClr val="000000"/>
              </a:buClr>
              <a:buSzPts val="1400"/>
              <a:buFont typeface="Arial"/>
              <a:buNone/>
              <a:defRPr b="0" i="0" sz="6000" u="none" cap="none" strike="noStrike">
                <a:solidFill>
                  <a:srgbClr val="7F7F7F"/>
                </a:solidFill>
                <a:latin typeface="Montserrat Thin"/>
                <a:ea typeface="Montserrat Thin"/>
                <a:cs typeface="Montserrat Thin"/>
                <a:sym typeface="Montserrat Thin"/>
              </a:defRPr>
            </a:lvl4pPr>
            <a:lvl5pPr lvl="4" marR="0" rtl="0" algn="l">
              <a:lnSpc>
                <a:spcPct val="90000"/>
              </a:lnSpc>
              <a:spcBef>
                <a:spcPts val="0"/>
              </a:spcBef>
              <a:spcAft>
                <a:spcPts val="0"/>
              </a:spcAft>
              <a:buClr>
                <a:srgbClr val="000000"/>
              </a:buClr>
              <a:buSzPts val="1400"/>
              <a:buFont typeface="Arial"/>
              <a:buNone/>
              <a:defRPr b="0" i="0" sz="6000" u="none" cap="none" strike="noStrike">
                <a:solidFill>
                  <a:srgbClr val="7F7F7F"/>
                </a:solidFill>
                <a:latin typeface="Montserrat Thin"/>
                <a:ea typeface="Montserrat Thin"/>
                <a:cs typeface="Montserrat Thin"/>
                <a:sym typeface="Montserrat Thin"/>
              </a:defRPr>
            </a:lvl5pPr>
            <a:lvl6pPr lvl="5" marR="0" rtl="0" algn="l">
              <a:lnSpc>
                <a:spcPct val="90000"/>
              </a:lnSpc>
              <a:spcBef>
                <a:spcPts val="0"/>
              </a:spcBef>
              <a:spcAft>
                <a:spcPts val="0"/>
              </a:spcAft>
              <a:buClr>
                <a:srgbClr val="000000"/>
              </a:buClr>
              <a:buSzPts val="1400"/>
              <a:buFont typeface="Arial"/>
              <a:buNone/>
              <a:defRPr b="0" i="0" sz="6000" u="none" cap="none" strike="noStrike">
                <a:solidFill>
                  <a:srgbClr val="7F7F7F"/>
                </a:solidFill>
                <a:latin typeface="Montserrat Thin"/>
                <a:ea typeface="Montserrat Thin"/>
                <a:cs typeface="Montserrat Thin"/>
                <a:sym typeface="Montserrat Thin"/>
              </a:defRPr>
            </a:lvl6pPr>
            <a:lvl7pPr lvl="6" marR="0" rtl="0" algn="l">
              <a:lnSpc>
                <a:spcPct val="90000"/>
              </a:lnSpc>
              <a:spcBef>
                <a:spcPts val="0"/>
              </a:spcBef>
              <a:spcAft>
                <a:spcPts val="0"/>
              </a:spcAft>
              <a:buClr>
                <a:srgbClr val="000000"/>
              </a:buClr>
              <a:buSzPts val="1400"/>
              <a:buFont typeface="Arial"/>
              <a:buNone/>
              <a:defRPr b="0" i="0" sz="6000" u="none" cap="none" strike="noStrike">
                <a:solidFill>
                  <a:srgbClr val="7F7F7F"/>
                </a:solidFill>
                <a:latin typeface="Montserrat Thin"/>
                <a:ea typeface="Montserrat Thin"/>
                <a:cs typeface="Montserrat Thin"/>
                <a:sym typeface="Montserrat Thin"/>
              </a:defRPr>
            </a:lvl7pPr>
            <a:lvl8pPr lvl="7" marR="0" rtl="0" algn="l">
              <a:lnSpc>
                <a:spcPct val="90000"/>
              </a:lnSpc>
              <a:spcBef>
                <a:spcPts val="0"/>
              </a:spcBef>
              <a:spcAft>
                <a:spcPts val="0"/>
              </a:spcAft>
              <a:buClr>
                <a:srgbClr val="000000"/>
              </a:buClr>
              <a:buSzPts val="1400"/>
              <a:buFont typeface="Arial"/>
              <a:buNone/>
              <a:defRPr b="0" i="0" sz="6000" u="none" cap="none" strike="noStrike">
                <a:solidFill>
                  <a:srgbClr val="7F7F7F"/>
                </a:solidFill>
                <a:latin typeface="Montserrat Thin"/>
                <a:ea typeface="Montserrat Thin"/>
                <a:cs typeface="Montserrat Thin"/>
                <a:sym typeface="Montserrat Thin"/>
              </a:defRPr>
            </a:lvl8pPr>
            <a:lvl9pPr lvl="8" marR="0" rtl="0" algn="l">
              <a:lnSpc>
                <a:spcPct val="90000"/>
              </a:lnSpc>
              <a:spcBef>
                <a:spcPts val="0"/>
              </a:spcBef>
              <a:spcAft>
                <a:spcPts val="0"/>
              </a:spcAft>
              <a:buClr>
                <a:srgbClr val="000000"/>
              </a:buClr>
              <a:buSzPts val="1400"/>
              <a:buFont typeface="Arial"/>
              <a:buNone/>
              <a:defRPr b="0" i="0" sz="6000" u="none" cap="none" strike="noStrike">
                <a:solidFill>
                  <a:srgbClr val="7F7F7F"/>
                </a:solidFill>
                <a:latin typeface="Montserrat Thin"/>
                <a:ea typeface="Montserrat Thin"/>
                <a:cs typeface="Montserrat Thin"/>
                <a:sym typeface="Montserrat Thin"/>
              </a:defRPr>
            </a:lvl9pPr>
          </a:lstStyle>
          <a:p/>
        </p:txBody>
      </p:sp>
      <p:sp>
        <p:nvSpPr>
          <p:cNvPr id="17" name="Google Shape;17;p3"/>
          <p:cNvSpPr txBox="1"/>
          <p:nvPr>
            <p:ph idx="1" type="body"/>
          </p:nvPr>
        </p:nvSpPr>
        <p:spPr>
          <a:xfrm>
            <a:off x="1217612" y="3200400"/>
            <a:ext cx="21934500" cy="10515600"/>
          </a:xfrm>
          <a:prstGeom prst="rect">
            <a:avLst/>
          </a:prstGeom>
          <a:noFill/>
          <a:ln>
            <a:noFill/>
          </a:ln>
        </p:spPr>
        <p:txBody>
          <a:bodyPr anchorCtr="0" anchor="t" bIns="91400" lIns="91400" spcFirstLastPara="1" rIns="91400" wrap="square" tIns="91400">
            <a:noAutofit/>
          </a:bodyPr>
          <a:lstStyle>
            <a:lvl1pPr indent="-228600" lvl="0" marL="457200" marR="0" rtl="0" algn="l">
              <a:lnSpc>
                <a:spcPct val="90000"/>
              </a:lnSpc>
              <a:spcBef>
                <a:spcPts val="2000"/>
              </a:spcBef>
              <a:spcAft>
                <a:spcPts val="0"/>
              </a:spcAft>
              <a:buClr>
                <a:srgbClr val="000000"/>
              </a:buClr>
              <a:buSzPts val="1400"/>
              <a:buFont typeface="Arial"/>
              <a:buNone/>
              <a:defRPr b="0" i="0" sz="4800" u="none" cap="none" strike="noStrike">
                <a:solidFill>
                  <a:srgbClr val="7F7F7F"/>
                </a:solidFill>
                <a:latin typeface="Montserrat Thin"/>
                <a:ea typeface="Montserrat Thin"/>
                <a:cs typeface="Montserrat Thin"/>
                <a:sym typeface="Montserrat Thin"/>
              </a:defRPr>
            </a:lvl1pPr>
            <a:lvl2pPr indent="-228600" lvl="1" marL="914400" marR="0" rtl="0" algn="l">
              <a:lnSpc>
                <a:spcPct val="90000"/>
              </a:lnSpc>
              <a:spcBef>
                <a:spcPts val="2000"/>
              </a:spcBef>
              <a:spcAft>
                <a:spcPts val="0"/>
              </a:spcAft>
              <a:buClr>
                <a:srgbClr val="000000"/>
              </a:buClr>
              <a:buSzPts val="1400"/>
              <a:buFont typeface="Arial"/>
              <a:buNone/>
              <a:defRPr b="0" i="0" sz="4800" u="none" cap="none" strike="noStrike">
                <a:solidFill>
                  <a:srgbClr val="7F7F7F"/>
                </a:solidFill>
                <a:latin typeface="Montserrat Thin"/>
                <a:ea typeface="Montserrat Thin"/>
                <a:cs typeface="Montserrat Thin"/>
                <a:sym typeface="Montserrat Thin"/>
              </a:defRPr>
            </a:lvl2pPr>
            <a:lvl3pPr indent="-228600" lvl="2" marL="1371600" marR="0" rtl="0" algn="l">
              <a:lnSpc>
                <a:spcPct val="90000"/>
              </a:lnSpc>
              <a:spcBef>
                <a:spcPts val="2000"/>
              </a:spcBef>
              <a:spcAft>
                <a:spcPts val="0"/>
              </a:spcAft>
              <a:buClr>
                <a:srgbClr val="000000"/>
              </a:buClr>
              <a:buSzPts val="1400"/>
              <a:buFont typeface="Arial"/>
              <a:buNone/>
              <a:defRPr b="0" i="0" sz="4800" u="none" cap="none" strike="noStrike">
                <a:solidFill>
                  <a:srgbClr val="7F7F7F"/>
                </a:solidFill>
                <a:latin typeface="Montserrat Thin"/>
                <a:ea typeface="Montserrat Thin"/>
                <a:cs typeface="Montserrat Thin"/>
                <a:sym typeface="Montserrat Thin"/>
              </a:defRPr>
            </a:lvl3pPr>
            <a:lvl4pPr indent="-228600" lvl="3" marL="1828800" marR="0" rtl="0" algn="l">
              <a:lnSpc>
                <a:spcPct val="90000"/>
              </a:lnSpc>
              <a:spcBef>
                <a:spcPts val="2000"/>
              </a:spcBef>
              <a:spcAft>
                <a:spcPts val="0"/>
              </a:spcAft>
              <a:buClr>
                <a:srgbClr val="000000"/>
              </a:buClr>
              <a:buSzPts val="1400"/>
              <a:buFont typeface="Arial"/>
              <a:buNone/>
              <a:defRPr b="0" i="0" sz="4800" u="none" cap="none" strike="noStrike">
                <a:solidFill>
                  <a:srgbClr val="7F7F7F"/>
                </a:solidFill>
                <a:latin typeface="Montserrat Thin"/>
                <a:ea typeface="Montserrat Thin"/>
                <a:cs typeface="Montserrat Thin"/>
                <a:sym typeface="Montserrat Thin"/>
              </a:defRPr>
            </a:lvl4pPr>
            <a:lvl5pPr indent="-228600" lvl="4" marL="2286000" marR="0" rtl="0" algn="l">
              <a:lnSpc>
                <a:spcPct val="90000"/>
              </a:lnSpc>
              <a:spcBef>
                <a:spcPts val="2000"/>
              </a:spcBef>
              <a:spcAft>
                <a:spcPts val="0"/>
              </a:spcAft>
              <a:buClr>
                <a:srgbClr val="000000"/>
              </a:buClr>
              <a:buSzPts val="1400"/>
              <a:buFont typeface="Arial"/>
              <a:buNone/>
              <a:defRPr b="0" i="0" sz="4800" u="none" cap="none" strike="noStrike">
                <a:solidFill>
                  <a:srgbClr val="7F7F7F"/>
                </a:solidFill>
                <a:latin typeface="Montserrat Thin"/>
                <a:ea typeface="Montserrat Thin"/>
                <a:cs typeface="Montserrat Thin"/>
                <a:sym typeface="Montserrat Thin"/>
              </a:defRPr>
            </a:lvl5pPr>
            <a:lvl6pPr indent="-228600" lvl="5" marL="2743200" marR="0" rtl="0" algn="l">
              <a:lnSpc>
                <a:spcPct val="90000"/>
              </a:lnSpc>
              <a:spcBef>
                <a:spcPts val="2000"/>
              </a:spcBef>
              <a:spcAft>
                <a:spcPts val="0"/>
              </a:spcAft>
              <a:buClr>
                <a:srgbClr val="000000"/>
              </a:buClr>
              <a:buSzPts val="1400"/>
              <a:buFont typeface="Arial"/>
              <a:buNone/>
              <a:defRPr b="0" i="0" sz="4800" u="none" cap="none" strike="noStrike">
                <a:solidFill>
                  <a:srgbClr val="7F7F7F"/>
                </a:solidFill>
                <a:latin typeface="Montserrat Thin"/>
                <a:ea typeface="Montserrat Thin"/>
                <a:cs typeface="Montserrat Thin"/>
                <a:sym typeface="Montserrat Thin"/>
              </a:defRPr>
            </a:lvl6pPr>
            <a:lvl7pPr indent="-228600" lvl="6" marL="3200400" marR="0" rtl="0" algn="l">
              <a:lnSpc>
                <a:spcPct val="90000"/>
              </a:lnSpc>
              <a:spcBef>
                <a:spcPts val="2000"/>
              </a:spcBef>
              <a:spcAft>
                <a:spcPts val="0"/>
              </a:spcAft>
              <a:buClr>
                <a:srgbClr val="000000"/>
              </a:buClr>
              <a:buSzPts val="1400"/>
              <a:buFont typeface="Arial"/>
              <a:buNone/>
              <a:defRPr b="0" i="0" sz="4800" u="none" cap="none" strike="noStrike">
                <a:solidFill>
                  <a:srgbClr val="7F7F7F"/>
                </a:solidFill>
                <a:latin typeface="Montserrat Thin"/>
                <a:ea typeface="Montserrat Thin"/>
                <a:cs typeface="Montserrat Thin"/>
                <a:sym typeface="Montserrat Thin"/>
              </a:defRPr>
            </a:lvl7pPr>
            <a:lvl8pPr indent="-228600" lvl="7" marL="3657600" marR="0" rtl="0" algn="l">
              <a:lnSpc>
                <a:spcPct val="90000"/>
              </a:lnSpc>
              <a:spcBef>
                <a:spcPts val="2000"/>
              </a:spcBef>
              <a:spcAft>
                <a:spcPts val="0"/>
              </a:spcAft>
              <a:buClr>
                <a:srgbClr val="000000"/>
              </a:buClr>
              <a:buSzPts val="1400"/>
              <a:buFont typeface="Arial"/>
              <a:buNone/>
              <a:defRPr b="0" i="0" sz="4800" u="none" cap="none" strike="noStrike">
                <a:solidFill>
                  <a:srgbClr val="7F7F7F"/>
                </a:solidFill>
                <a:latin typeface="Montserrat Thin"/>
                <a:ea typeface="Montserrat Thin"/>
                <a:cs typeface="Montserrat Thin"/>
                <a:sym typeface="Montserrat Thin"/>
              </a:defRPr>
            </a:lvl8pPr>
            <a:lvl9pPr indent="-228600" lvl="8" marL="4114800" marR="0" rtl="0" algn="l">
              <a:lnSpc>
                <a:spcPct val="90000"/>
              </a:lnSpc>
              <a:spcBef>
                <a:spcPts val="2000"/>
              </a:spcBef>
              <a:spcAft>
                <a:spcPts val="0"/>
              </a:spcAft>
              <a:buClr>
                <a:srgbClr val="000000"/>
              </a:buClr>
              <a:buSzPts val="1400"/>
              <a:buFont typeface="Arial"/>
              <a:buNone/>
              <a:defRPr b="0" i="0" sz="4800" u="none" cap="none" strike="noStrike">
                <a:solidFill>
                  <a:srgbClr val="7F7F7F"/>
                </a:solidFill>
                <a:latin typeface="Montserrat Thin"/>
                <a:ea typeface="Montserrat Thin"/>
                <a:cs typeface="Montserrat Thin"/>
                <a:sym typeface="Montserrat Thin"/>
              </a:defRPr>
            </a:lvl9pPr>
          </a:lstStyle>
          <a:p/>
        </p:txBody>
      </p:sp>
      <p:sp>
        <p:nvSpPr>
          <p:cNvPr id="18" name="Google Shape;18;p3"/>
          <p:cNvSpPr txBox="1"/>
          <p:nvPr>
            <p:ph idx="12" type="sldNum"/>
          </p:nvPr>
        </p:nvSpPr>
        <p:spPr>
          <a:xfrm>
            <a:off x="23291800" y="604837"/>
            <a:ext cx="350700" cy="347700"/>
          </a:xfrm>
          <a:prstGeom prst="rect">
            <a:avLst/>
          </a:prstGeom>
          <a:noFill/>
          <a:ln>
            <a:noFill/>
          </a:ln>
        </p:spPr>
        <p:txBody>
          <a:bodyPr anchorCtr="0" anchor="ctr" bIns="91400" lIns="91400" spcFirstLastPara="1" rIns="91400" wrap="square" tIns="91400">
            <a:noAutofit/>
          </a:bodyPr>
          <a:lstStyle>
            <a:lvl1pPr indent="0" lvl="0"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1100"/>
              <a:buFont typeface="Helvetica Neue"/>
              <a:buNone/>
              <a:defRPr b="1" i="0" sz="11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b="0"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6.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www.youtube.com/watch?v=8wGD84j0_t8" TargetMode="Externa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www.youtube.com/watch?v=8wGD84j0_t8" TargetMode="Externa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www.youtube.com/watch?v=5cFUZ03Sbhc" TargetMode="External"/><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www.youtube.com/watch?v=kN29b1-hhZ0" TargetMode="External"/><Relationship Id="rId4" Type="http://schemas.openxmlformats.org/officeDocument/2006/relationships/image" Target="../media/image38.jpg"/><Relationship Id="rId5" Type="http://schemas.openxmlformats.org/officeDocument/2006/relationships/hyperlink" Target="http://www.youtube.com/watch?v=TmPfTpjtdgg" TargetMode="External"/><Relationship Id="rId6" Type="http://schemas.openxmlformats.org/officeDocument/2006/relationships/image" Target="../media/image37.jpg"/><Relationship Id="rId7" Type="http://schemas.openxmlformats.org/officeDocument/2006/relationships/hyperlink" Target="http://www.youtube.com/watch?v=q4JReyCkUFY" TargetMode="External"/><Relationship Id="rId8" Type="http://schemas.openxmlformats.org/officeDocument/2006/relationships/image" Target="../media/image4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www.youtube.com/watch?v=TJveOYsK6MY" TargetMode="External"/><Relationship Id="rId4" Type="http://schemas.openxmlformats.org/officeDocument/2006/relationships/image" Target="../media/image4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7.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hyperlink" Target="http://www.youtube.com/watch?v=nk2CQITm_eo" TargetMode="External"/><Relationship Id="rId6" Type="http://schemas.openxmlformats.org/officeDocument/2006/relationships/image" Target="../media/image4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jpg"/><Relationship Id="rId5" Type="http://schemas.openxmlformats.org/officeDocument/2006/relationships/image" Target="../media/image67.png"/><Relationship Id="rId6" Type="http://schemas.openxmlformats.org/officeDocument/2006/relationships/hyperlink" Target="http://www.youtube.com/watch?v=s6jC7Wc9iMI" TargetMode="External"/><Relationship Id="rId7" Type="http://schemas.openxmlformats.org/officeDocument/2006/relationships/image" Target="../media/image52.jpg"/><Relationship Id="rId8" Type="http://schemas.openxmlformats.org/officeDocument/2006/relationships/hyperlink" Target="http://www.youtube.com/watch?v=-uBFwqI4Tl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scikit-learn.org/stable/tutorial/index.html" TargetMode="External"/><Relationship Id="rId4" Type="http://schemas.openxmlformats.org/officeDocument/2006/relationships/image" Target="../media/image60.png"/><Relationship Id="rId5"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4.gif"/><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3.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1.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s://nbviewer.jupyter.org/github/bpesquet/machine-learning-katas/blob/master/data/Tensor_Management.ipynb" TargetMode="External"/><Relationship Id="rId4" Type="http://schemas.openxmlformats.org/officeDocument/2006/relationships/hyperlink" Target="https://nbviewer.jupyter.org/github/bpesquet/machine-learning-katas/blob/master/data/Data_Analysis.ipynb" TargetMode="External"/><Relationship Id="rId5" Type="http://schemas.openxmlformats.org/officeDocument/2006/relationships/hyperlink" Target="https://nbviewer.jupyter.org/github/bpesquet/machine-learning-katas/blob/master/classic-datasets/Iris.ipynb" TargetMode="External"/><Relationship Id="rId6" Type="http://schemas.openxmlformats.org/officeDocument/2006/relationships/hyperlink" Target="https://nbviewer.jupyter.org/github/bpesquet/machine-learning-katas/blob/master/classic-datasets/Fashion_MNIST.ipynb"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www.cs.toronto.edu/~delve/data/boston/bostonDetail.html" TargetMode="External"/><Relationship Id="rId4" Type="http://schemas.openxmlformats.org/officeDocument/2006/relationships/hyperlink" Target="https://nbviewer.jupyter.org/github/bpesquet/machine-learning-katas/blob/master/classic-datasets/Boston_Housing.ipynb"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 name="Shape 28"/>
        <p:cNvGrpSpPr/>
        <p:nvPr/>
      </p:nvGrpSpPr>
      <p:grpSpPr>
        <a:xfrm>
          <a:off x="0" y="0"/>
          <a:ext cx="0" cy="0"/>
          <a:chOff x="0" y="0"/>
          <a:chExt cx="0" cy="0"/>
        </a:xfrm>
      </p:grpSpPr>
      <p:sp>
        <p:nvSpPr>
          <p:cNvPr id="29" name="Google Shape;29;p5"/>
          <p:cNvSpPr txBox="1"/>
          <p:nvPr/>
        </p:nvSpPr>
        <p:spPr>
          <a:xfrm>
            <a:off x="4704350" y="11256900"/>
            <a:ext cx="11816100" cy="6510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None/>
            </a:pPr>
            <a:r>
              <a:rPr lang="en-US" sz="3600">
                <a:solidFill>
                  <a:srgbClr val="00426E"/>
                </a:solidFill>
                <a:latin typeface="Lato"/>
                <a:ea typeface="Lato"/>
                <a:cs typeface="Lato"/>
                <a:sym typeface="Lato"/>
              </a:rPr>
              <a:t>Providing universal access to AI education and practice</a:t>
            </a:r>
            <a:endParaRPr sz="3600">
              <a:solidFill>
                <a:srgbClr val="00426E"/>
              </a:solidFill>
              <a:latin typeface="Lato"/>
              <a:ea typeface="Lato"/>
              <a:cs typeface="Lato"/>
              <a:sym typeface="Lato"/>
            </a:endParaRPr>
          </a:p>
        </p:txBody>
      </p:sp>
      <p:sp>
        <p:nvSpPr>
          <p:cNvPr id="30" name="Google Shape;30;p5"/>
          <p:cNvSpPr txBox="1"/>
          <p:nvPr/>
        </p:nvSpPr>
        <p:spPr>
          <a:xfrm>
            <a:off x="4704350" y="9693450"/>
            <a:ext cx="14361000" cy="12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600">
                <a:solidFill>
                  <a:srgbClr val="00426E"/>
                </a:solidFill>
                <a:latin typeface="Lato"/>
                <a:ea typeface="Lato"/>
                <a:cs typeface="Lato"/>
                <a:sym typeface="Lato"/>
              </a:rPr>
              <a:t>Intro to</a:t>
            </a:r>
            <a:r>
              <a:rPr b="1" lang="en-US" sz="9600">
                <a:solidFill>
                  <a:srgbClr val="FEB382"/>
                </a:solidFill>
                <a:latin typeface="Lato"/>
                <a:ea typeface="Lato"/>
                <a:cs typeface="Lato"/>
                <a:sym typeface="Lato"/>
              </a:rPr>
              <a:t> Machine </a:t>
            </a:r>
            <a:r>
              <a:rPr b="1" lang="en-US" sz="9600">
                <a:solidFill>
                  <a:srgbClr val="00426E"/>
                </a:solidFill>
                <a:latin typeface="Lato"/>
                <a:ea typeface="Lato"/>
                <a:cs typeface="Lato"/>
                <a:sym typeface="Lato"/>
              </a:rPr>
              <a:t>Learning</a:t>
            </a:r>
            <a:endParaRPr b="1" sz="9600">
              <a:solidFill>
                <a:srgbClr val="00426E"/>
              </a:solidFill>
              <a:latin typeface="Lato"/>
              <a:ea typeface="Lato"/>
              <a:cs typeface="Lato"/>
              <a:sym typeface="Lato"/>
            </a:endParaRPr>
          </a:p>
        </p:txBody>
      </p:sp>
      <p:pic>
        <p:nvPicPr>
          <p:cNvPr id="31" name="Google Shape;31;p5"/>
          <p:cNvPicPr preferRelativeResize="0"/>
          <p:nvPr/>
        </p:nvPicPr>
        <p:blipFill>
          <a:blip r:embed="rId3">
            <a:alphaModFix/>
          </a:blip>
          <a:stretch>
            <a:fillRect/>
          </a:stretch>
        </p:blipFill>
        <p:spPr>
          <a:xfrm>
            <a:off x="2434650" y="717175"/>
            <a:ext cx="15761250" cy="8868322"/>
          </a:xfrm>
          <a:prstGeom prst="rect">
            <a:avLst/>
          </a:prstGeom>
          <a:noFill/>
          <a:ln>
            <a:noFill/>
          </a:ln>
        </p:spPr>
      </p:pic>
      <p:pic>
        <p:nvPicPr>
          <p:cNvPr id="32" name="Google Shape;32;p5"/>
          <p:cNvPicPr preferRelativeResize="0"/>
          <p:nvPr/>
        </p:nvPicPr>
        <p:blipFill>
          <a:blip r:embed="rId4">
            <a:alphaModFix/>
          </a:blip>
          <a:stretch>
            <a:fillRect/>
          </a:stretch>
        </p:blipFill>
        <p:spPr>
          <a:xfrm>
            <a:off x="2356225" y="9836525"/>
            <a:ext cx="2246975" cy="1876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cxnSp>
        <p:nvCxnSpPr>
          <p:cNvPr id="102" name="Google Shape;102;p14"/>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103" name="Google Shape;103;p14"/>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Why the hype in </a:t>
            </a:r>
            <a:r>
              <a:rPr lang="en-US" sz="7000">
                <a:solidFill>
                  <a:srgbClr val="00426E"/>
                </a:solidFill>
                <a:latin typeface="Lato Black"/>
                <a:ea typeface="Lato Black"/>
                <a:cs typeface="Lato Black"/>
                <a:sym typeface="Lato Black"/>
              </a:rPr>
              <a:t>Data Science?</a:t>
            </a:r>
            <a:endParaRPr sz="7000">
              <a:solidFill>
                <a:srgbClr val="00426E"/>
              </a:solidFill>
              <a:latin typeface="Lato"/>
              <a:ea typeface="Lato"/>
              <a:cs typeface="Lato"/>
              <a:sym typeface="Lato"/>
            </a:endParaRPr>
          </a:p>
        </p:txBody>
      </p:sp>
      <p:pic>
        <p:nvPicPr>
          <p:cNvPr id="104" name="Google Shape;104;p14"/>
          <p:cNvPicPr preferRelativeResize="0"/>
          <p:nvPr/>
        </p:nvPicPr>
        <p:blipFill>
          <a:blip r:embed="rId3">
            <a:alphaModFix/>
          </a:blip>
          <a:stretch>
            <a:fillRect/>
          </a:stretch>
        </p:blipFill>
        <p:spPr>
          <a:xfrm>
            <a:off x="1479550" y="3559325"/>
            <a:ext cx="11202624" cy="7280425"/>
          </a:xfrm>
          <a:prstGeom prst="rect">
            <a:avLst/>
          </a:prstGeom>
          <a:noFill/>
          <a:ln>
            <a:noFill/>
          </a:ln>
        </p:spPr>
      </p:pic>
      <p:pic>
        <p:nvPicPr>
          <p:cNvPr id="105" name="Google Shape;105;p14"/>
          <p:cNvPicPr preferRelativeResize="0"/>
          <p:nvPr/>
        </p:nvPicPr>
        <p:blipFill>
          <a:blip r:embed="rId4">
            <a:alphaModFix/>
          </a:blip>
          <a:stretch>
            <a:fillRect/>
          </a:stretch>
        </p:blipFill>
        <p:spPr>
          <a:xfrm>
            <a:off x="13143125" y="3559325"/>
            <a:ext cx="9996101" cy="7463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15"/>
          <p:cNvPicPr preferRelativeResize="0"/>
          <p:nvPr/>
        </p:nvPicPr>
        <p:blipFill rotWithShape="1">
          <a:blip r:embed="rId3">
            <a:alphaModFix/>
          </a:blip>
          <a:srcRect b="0" l="0" r="0" t="0"/>
          <a:stretch/>
        </p:blipFill>
        <p:spPr>
          <a:xfrm>
            <a:off x="11197825" y="7199075"/>
            <a:ext cx="13093350" cy="6423401"/>
          </a:xfrm>
          <a:prstGeom prst="rect">
            <a:avLst/>
          </a:prstGeom>
          <a:noFill/>
          <a:ln>
            <a:noFill/>
          </a:ln>
        </p:spPr>
      </p:pic>
      <p:cxnSp>
        <p:nvCxnSpPr>
          <p:cNvPr id="111" name="Google Shape;111;p15"/>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112" name="Google Shape;112;p15"/>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The true Data Science enabler:</a:t>
            </a:r>
            <a:r>
              <a:rPr lang="en-US" sz="7000">
                <a:solidFill>
                  <a:srgbClr val="00426E"/>
                </a:solidFill>
                <a:latin typeface="Lato"/>
                <a:ea typeface="Lato"/>
                <a:cs typeface="Lato"/>
                <a:sym typeface="Lato"/>
              </a:rPr>
              <a:t> </a:t>
            </a:r>
            <a:r>
              <a:rPr lang="en-US" sz="7000">
                <a:solidFill>
                  <a:srgbClr val="00426E"/>
                </a:solidFill>
                <a:latin typeface="Lato Black"/>
                <a:ea typeface="Lato Black"/>
                <a:cs typeface="Lato Black"/>
                <a:sym typeface="Lato Black"/>
              </a:rPr>
              <a:t>ML</a:t>
            </a:r>
            <a:endParaRPr sz="7000">
              <a:solidFill>
                <a:srgbClr val="00426E"/>
              </a:solidFill>
              <a:latin typeface="Lato"/>
              <a:ea typeface="Lato"/>
              <a:cs typeface="Lato"/>
              <a:sym typeface="Lato"/>
            </a:endParaRPr>
          </a:p>
        </p:txBody>
      </p:sp>
      <p:sp>
        <p:nvSpPr>
          <p:cNvPr id="113" name="Google Shape;113;p15"/>
          <p:cNvSpPr txBox="1"/>
          <p:nvPr/>
        </p:nvSpPr>
        <p:spPr>
          <a:xfrm>
            <a:off x="1556950" y="2865175"/>
            <a:ext cx="21257400" cy="9540300"/>
          </a:xfrm>
          <a:prstGeom prst="rect">
            <a:avLst/>
          </a:prstGeom>
          <a:noFill/>
          <a:ln>
            <a:noFill/>
          </a:ln>
        </p:spPr>
        <p:txBody>
          <a:bodyPr anchorCtr="0" anchor="t" bIns="45700" lIns="45700" spcFirstLastPara="1" rIns="45700" wrap="square" tIns="45700">
            <a:noAutofit/>
          </a:bodyPr>
          <a:lstStyle/>
          <a:p>
            <a:pPr indent="0" lvl="0" marL="0" rtl="0" algn="just">
              <a:spcBef>
                <a:spcPts val="0"/>
              </a:spcBef>
              <a:spcAft>
                <a:spcPts val="0"/>
              </a:spcAft>
              <a:buNone/>
            </a:pPr>
            <a:r>
              <a:rPr b="1" lang="en-US" sz="4800">
                <a:solidFill>
                  <a:srgbClr val="00426E"/>
                </a:solidFill>
                <a:latin typeface="Lato"/>
                <a:ea typeface="Lato"/>
                <a:cs typeface="Lato"/>
                <a:sym typeface="Lato"/>
              </a:rPr>
              <a:t>Machine Learning:</a:t>
            </a:r>
            <a:r>
              <a:rPr lang="en-US" sz="4800">
                <a:solidFill>
                  <a:srgbClr val="00426E"/>
                </a:solidFill>
                <a:latin typeface="Lato Light"/>
                <a:ea typeface="Lato Light"/>
                <a:cs typeface="Lato Light"/>
                <a:sym typeface="Lato Light"/>
              </a:rPr>
              <a:t> Field of study that gives the computer the ability to learn without being explicitly programmed - </a:t>
            </a:r>
            <a:r>
              <a:rPr b="1" lang="en-US" sz="4800">
                <a:solidFill>
                  <a:srgbClr val="00426E"/>
                </a:solidFill>
                <a:latin typeface="Lato"/>
                <a:ea typeface="Lato"/>
                <a:cs typeface="Lato"/>
                <a:sym typeface="Lato"/>
              </a:rPr>
              <a:t>Arthur Samuel (1959)</a:t>
            </a:r>
            <a:endParaRPr b="1" sz="4800">
              <a:solidFill>
                <a:srgbClr val="00426E"/>
              </a:solidFill>
              <a:latin typeface="Lato"/>
              <a:ea typeface="Lato"/>
              <a:cs typeface="Lato"/>
              <a:sym typeface="Lato"/>
            </a:endParaRPr>
          </a:p>
          <a:p>
            <a:pPr indent="0" lvl="0" marL="0" rtl="0" algn="just">
              <a:spcBef>
                <a:spcPts val="0"/>
              </a:spcBef>
              <a:spcAft>
                <a:spcPts val="0"/>
              </a:spcAft>
              <a:buNone/>
            </a:pPr>
            <a:r>
              <a:t/>
            </a:r>
            <a:endParaRPr b="1" sz="4800">
              <a:solidFill>
                <a:srgbClr val="00426E"/>
              </a:solidFill>
              <a:latin typeface="Lato"/>
              <a:ea typeface="Lato"/>
              <a:cs typeface="Lato"/>
              <a:sym typeface="Lato"/>
            </a:endParaRPr>
          </a:p>
          <a:p>
            <a:pPr indent="0" lvl="0" marL="0" rtl="0" algn="just">
              <a:spcBef>
                <a:spcPts val="0"/>
              </a:spcBef>
              <a:spcAft>
                <a:spcPts val="0"/>
              </a:spcAft>
              <a:buNone/>
            </a:pPr>
            <a:r>
              <a:rPr lang="en-US" sz="4800">
                <a:solidFill>
                  <a:srgbClr val="00426E"/>
                </a:solidFill>
                <a:latin typeface="Lato Light"/>
                <a:ea typeface="Lato Light"/>
                <a:cs typeface="Lato Light"/>
                <a:sym typeface="Lato Light"/>
              </a:rPr>
              <a:t>Okay so… </a:t>
            </a:r>
            <a:r>
              <a:rPr b="1" lang="en-US" sz="4800">
                <a:solidFill>
                  <a:srgbClr val="00426E"/>
                </a:solidFill>
                <a:latin typeface="Lato"/>
                <a:ea typeface="Lato"/>
                <a:cs typeface="Lato"/>
                <a:sym typeface="Lato"/>
              </a:rPr>
              <a:t>What is learning?</a:t>
            </a:r>
            <a:endParaRPr b="1" sz="4800">
              <a:solidFill>
                <a:srgbClr val="00426E"/>
              </a:solidFill>
              <a:latin typeface="Lato"/>
              <a:ea typeface="Lato"/>
              <a:cs typeface="Lato"/>
              <a:sym typeface="Lato"/>
            </a:endParaRPr>
          </a:p>
          <a:p>
            <a:pPr indent="0" lvl="0" marL="0" rtl="0" algn="just">
              <a:spcBef>
                <a:spcPts val="0"/>
              </a:spcBef>
              <a:spcAft>
                <a:spcPts val="0"/>
              </a:spcAft>
              <a:buNone/>
            </a:pPr>
            <a:r>
              <a:t/>
            </a:r>
            <a:endParaRPr b="1" sz="4800">
              <a:solidFill>
                <a:srgbClr val="00426E"/>
              </a:solidFill>
              <a:latin typeface="Lato"/>
              <a:ea typeface="Lato"/>
              <a:cs typeface="Lato"/>
              <a:sym typeface="Lato"/>
            </a:endParaRPr>
          </a:p>
          <a:p>
            <a:pPr indent="0" lvl="0" marL="0" rtl="0" algn="just">
              <a:spcBef>
                <a:spcPts val="0"/>
              </a:spcBef>
              <a:spcAft>
                <a:spcPts val="0"/>
              </a:spcAft>
              <a:buNone/>
            </a:pPr>
            <a:r>
              <a:rPr b="1" lang="en-US" sz="4800">
                <a:solidFill>
                  <a:srgbClr val="00426E"/>
                </a:solidFill>
                <a:latin typeface="Lato"/>
                <a:ea typeface="Lato"/>
                <a:cs typeface="Lato"/>
                <a:sym typeface="Lato"/>
              </a:rPr>
              <a:t>By dictionary definition: </a:t>
            </a:r>
            <a:r>
              <a:rPr lang="en-US" sz="4800">
                <a:solidFill>
                  <a:srgbClr val="00426E"/>
                </a:solidFill>
                <a:latin typeface="Lato Light"/>
                <a:ea typeface="Lato Light"/>
                <a:cs typeface="Lato Light"/>
                <a:sym typeface="Lato Light"/>
              </a:rPr>
              <a:t>To gain knowledge or understanding of, </a:t>
            </a:r>
            <a:endParaRPr sz="4800">
              <a:solidFill>
                <a:srgbClr val="00426E"/>
              </a:solidFill>
              <a:latin typeface="Lato Light"/>
              <a:ea typeface="Lato Light"/>
              <a:cs typeface="Lato Light"/>
              <a:sym typeface="Lato Light"/>
            </a:endParaRPr>
          </a:p>
          <a:p>
            <a:pPr indent="0" lvl="0" marL="0" rtl="0" algn="just">
              <a:spcBef>
                <a:spcPts val="0"/>
              </a:spcBef>
              <a:spcAft>
                <a:spcPts val="0"/>
              </a:spcAft>
              <a:buNone/>
            </a:pPr>
            <a:r>
              <a:rPr lang="en-US" sz="4800">
                <a:solidFill>
                  <a:srgbClr val="00426E"/>
                </a:solidFill>
                <a:latin typeface="Lato Light"/>
                <a:ea typeface="Lato Light"/>
                <a:cs typeface="Lato Light"/>
                <a:sym typeface="Lato Light"/>
              </a:rPr>
              <a:t>or skill in by study, instruction or experience”</a:t>
            </a:r>
            <a:endParaRPr sz="4800">
              <a:solidFill>
                <a:srgbClr val="00426E"/>
              </a:solidFill>
              <a:latin typeface="Lato Light"/>
              <a:ea typeface="Lato Light"/>
              <a:cs typeface="Lato Light"/>
              <a:sym typeface="Lato Light"/>
            </a:endParaRPr>
          </a:p>
          <a:p>
            <a:pPr indent="0" lvl="0" marL="0" rtl="0" algn="just">
              <a:spcBef>
                <a:spcPts val="0"/>
              </a:spcBef>
              <a:spcAft>
                <a:spcPts val="0"/>
              </a:spcAft>
              <a:buNone/>
            </a:pPr>
            <a:r>
              <a:rPr b="1" lang="en-US" sz="4800">
                <a:solidFill>
                  <a:srgbClr val="00426E"/>
                </a:solidFill>
                <a:latin typeface="Lato"/>
                <a:ea typeface="Lato"/>
                <a:cs typeface="Lato"/>
                <a:sym typeface="Lato"/>
              </a:rPr>
              <a:t>• Learning a set of new facts</a:t>
            </a:r>
            <a:endParaRPr b="1" sz="4800">
              <a:solidFill>
                <a:srgbClr val="00426E"/>
              </a:solidFill>
              <a:latin typeface="Lato"/>
              <a:ea typeface="Lato"/>
              <a:cs typeface="Lato"/>
              <a:sym typeface="Lato"/>
            </a:endParaRPr>
          </a:p>
          <a:p>
            <a:pPr indent="0" lvl="0" marL="0" rtl="0" algn="just">
              <a:spcBef>
                <a:spcPts val="0"/>
              </a:spcBef>
              <a:spcAft>
                <a:spcPts val="0"/>
              </a:spcAft>
              <a:buNone/>
            </a:pPr>
            <a:r>
              <a:rPr b="1" lang="en-US" sz="4800">
                <a:solidFill>
                  <a:srgbClr val="00426E"/>
                </a:solidFill>
                <a:latin typeface="Lato"/>
                <a:ea typeface="Lato"/>
                <a:cs typeface="Lato"/>
                <a:sym typeface="Lato"/>
              </a:rPr>
              <a:t>• Learning HOW to do something</a:t>
            </a:r>
            <a:endParaRPr b="1" sz="4800">
              <a:solidFill>
                <a:srgbClr val="00426E"/>
              </a:solidFill>
              <a:latin typeface="Lato"/>
              <a:ea typeface="Lato"/>
              <a:cs typeface="Lato"/>
              <a:sym typeface="Lato"/>
            </a:endParaRPr>
          </a:p>
          <a:p>
            <a:pPr indent="0" lvl="0" marL="0" rtl="0" algn="just">
              <a:spcBef>
                <a:spcPts val="0"/>
              </a:spcBef>
              <a:spcAft>
                <a:spcPts val="0"/>
              </a:spcAft>
              <a:buNone/>
            </a:pPr>
            <a:r>
              <a:rPr b="1" lang="en-US" sz="4800">
                <a:solidFill>
                  <a:srgbClr val="00426E"/>
                </a:solidFill>
                <a:latin typeface="Lato"/>
                <a:ea typeface="Lato"/>
                <a:cs typeface="Lato"/>
                <a:sym typeface="Lato"/>
              </a:rPr>
              <a:t>• Improving ability of something already learned</a:t>
            </a:r>
            <a:endParaRPr b="1" sz="4800">
              <a:solidFill>
                <a:srgbClr val="00426E"/>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cxnSp>
        <p:nvCxnSpPr>
          <p:cNvPr id="118" name="Google Shape;118;p16"/>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119" name="Google Shape;119;p16"/>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Traditional Programming vs ML</a:t>
            </a:r>
            <a:endParaRPr sz="7000">
              <a:solidFill>
                <a:srgbClr val="00426E"/>
              </a:solidFill>
              <a:latin typeface="Lato"/>
              <a:ea typeface="Lato"/>
              <a:cs typeface="Lato"/>
              <a:sym typeface="Lato"/>
            </a:endParaRPr>
          </a:p>
        </p:txBody>
      </p:sp>
      <p:pic>
        <p:nvPicPr>
          <p:cNvPr id="120" name="Google Shape;120;p16"/>
          <p:cNvPicPr preferRelativeResize="0"/>
          <p:nvPr/>
        </p:nvPicPr>
        <p:blipFill>
          <a:blip r:embed="rId3">
            <a:alphaModFix/>
          </a:blip>
          <a:stretch>
            <a:fillRect/>
          </a:stretch>
        </p:blipFill>
        <p:spPr>
          <a:xfrm>
            <a:off x="1479550" y="2240075"/>
            <a:ext cx="16403451" cy="10088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cxnSp>
        <p:nvCxnSpPr>
          <p:cNvPr id="125" name="Google Shape;125;p17"/>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126" name="Google Shape;126;p17"/>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How do</a:t>
            </a:r>
            <a:r>
              <a:rPr lang="en-US" sz="7000">
                <a:solidFill>
                  <a:srgbClr val="00426E"/>
                </a:solidFill>
                <a:latin typeface="Lato Black"/>
                <a:ea typeface="Lato Black"/>
                <a:cs typeface="Lato Black"/>
                <a:sym typeface="Lato Black"/>
              </a:rPr>
              <a:t> humans learn?</a:t>
            </a:r>
            <a:endParaRPr sz="7000">
              <a:solidFill>
                <a:srgbClr val="00426E"/>
              </a:solidFill>
              <a:latin typeface="Lato Black"/>
              <a:ea typeface="Lato Black"/>
              <a:cs typeface="Lato Black"/>
              <a:sym typeface="Lato Black"/>
            </a:endParaRPr>
          </a:p>
        </p:txBody>
      </p:sp>
      <p:sp>
        <p:nvSpPr>
          <p:cNvPr id="127" name="Google Shape;127;p17"/>
          <p:cNvSpPr txBox="1"/>
          <p:nvPr/>
        </p:nvSpPr>
        <p:spPr>
          <a:xfrm>
            <a:off x="9138526" y="2932400"/>
            <a:ext cx="5612400" cy="80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Lato"/>
                <a:ea typeface="Lato"/>
                <a:cs typeface="Lato"/>
                <a:sym typeface="Lato"/>
              </a:rPr>
              <a:t>KNOWLEDGE &amp; INSTINCT</a:t>
            </a:r>
            <a:endParaRPr sz="3600">
              <a:latin typeface="Lato"/>
              <a:ea typeface="Lato"/>
              <a:cs typeface="Lato"/>
              <a:sym typeface="Lato"/>
            </a:endParaRPr>
          </a:p>
        </p:txBody>
      </p:sp>
      <p:sp>
        <p:nvSpPr>
          <p:cNvPr id="128" name="Google Shape;128;p17"/>
          <p:cNvSpPr txBox="1"/>
          <p:nvPr/>
        </p:nvSpPr>
        <p:spPr>
          <a:xfrm>
            <a:off x="4900399" y="3416513"/>
            <a:ext cx="3110400" cy="10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Lato"/>
                <a:ea typeface="Lato"/>
                <a:cs typeface="Lato"/>
                <a:sym typeface="Lato"/>
              </a:rPr>
              <a:t>DATA</a:t>
            </a:r>
            <a:endParaRPr sz="3600">
              <a:latin typeface="Lato"/>
              <a:ea typeface="Lato"/>
              <a:cs typeface="Lato"/>
              <a:sym typeface="Lato"/>
            </a:endParaRPr>
          </a:p>
          <a:p>
            <a:pPr indent="0" lvl="0" marL="0" rtl="0" algn="ctr">
              <a:spcBef>
                <a:spcPts val="0"/>
              </a:spcBef>
              <a:spcAft>
                <a:spcPts val="0"/>
              </a:spcAft>
              <a:buNone/>
            </a:pPr>
            <a:r>
              <a:t/>
            </a:r>
            <a:endParaRPr sz="3600">
              <a:latin typeface="Lato"/>
              <a:ea typeface="Lato"/>
              <a:cs typeface="Lato"/>
              <a:sym typeface="Lato"/>
            </a:endParaRPr>
          </a:p>
        </p:txBody>
      </p:sp>
      <p:sp>
        <p:nvSpPr>
          <p:cNvPr id="129" name="Google Shape;129;p17"/>
          <p:cNvSpPr txBox="1"/>
          <p:nvPr/>
        </p:nvSpPr>
        <p:spPr>
          <a:xfrm>
            <a:off x="15095660" y="3416513"/>
            <a:ext cx="3893400" cy="80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Lato"/>
                <a:ea typeface="Lato"/>
                <a:cs typeface="Lato"/>
                <a:sym typeface="Lato"/>
              </a:rPr>
              <a:t>DECISION</a:t>
            </a:r>
            <a:endParaRPr sz="3600">
              <a:latin typeface="Lato"/>
              <a:ea typeface="Lato"/>
              <a:cs typeface="Lato"/>
              <a:sym typeface="Lato"/>
            </a:endParaRPr>
          </a:p>
        </p:txBody>
      </p:sp>
      <p:pic>
        <p:nvPicPr>
          <p:cNvPr id="130" name="Google Shape;130;p17"/>
          <p:cNvPicPr preferRelativeResize="0"/>
          <p:nvPr/>
        </p:nvPicPr>
        <p:blipFill>
          <a:blip r:embed="rId3">
            <a:alphaModFix/>
          </a:blip>
          <a:stretch>
            <a:fillRect/>
          </a:stretch>
        </p:blipFill>
        <p:spPr>
          <a:xfrm>
            <a:off x="5659559" y="4221684"/>
            <a:ext cx="1592069" cy="1660419"/>
          </a:xfrm>
          <a:prstGeom prst="rect">
            <a:avLst/>
          </a:prstGeom>
          <a:noFill/>
          <a:ln>
            <a:noFill/>
          </a:ln>
        </p:spPr>
      </p:pic>
      <p:pic>
        <p:nvPicPr>
          <p:cNvPr id="131" name="Google Shape;131;p17"/>
          <p:cNvPicPr preferRelativeResize="0"/>
          <p:nvPr/>
        </p:nvPicPr>
        <p:blipFill>
          <a:blip r:embed="rId4">
            <a:alphaModFix/>
          </a:blip>
          <a:stretch>
            <a:fillRect/>
          </a:stretch>
        </p:blipFill>
        <p:spPr>
          <a:xfrm>
            <a:off x="5659559" y="6226011"/>
            <a:ext cx="1592070" cy="1660419"/>
          </a:xfrm>
          <a:prstGeom prst="rect">
            <a:avLst/>
          </a:prstGeom>
          <a:noFill/>
          <a:ln>
            <a:noFill/>
          </a:ln>
        </p:spPr>
      </p:pic>
      <p:pic>
        <p:nvPicPr>
          <p:cNvPr id="132" name="Google Shape;132;p17"/>
          <p:cNvPicPr preferRelativeResize="0"/>
          <p:nvPr/>
        </p:nvPicPr>
        <p:blipFill>
          <a:blip r:embed="rId5">
            <a:alphaModFix/>
          </a:blip>
          <a:stretch>
            <a:fillRect/>
          </a:stretch>
        </p:blipFill>
        <p:spPr>
          <a:xfrm>
            <a:off x="5659560" y="8122352"/>
            <a:ext cx="1592070" cy="1660419"/>
          </a:xfrm>
          <a:prstGeom prst="rect">
            <a:avLst/>
          </a:prstGeom>
          <a:noFill/>
          <a:ln>
            <a:noFill/>
          </a:ln>
        </p:spPr>
      </p:pic>
      <p:pic>
        <p:nvPicPr>
          <p:cNvPr id="133" name="Google Shape;133;p17"/>
          <p:cNvPicPr preferRelativeResize="0"/>
          <p:nvPr/>
        </p:nvPicPr>
        <p:blipFill>
          <a:blip r:embed="rId6">
            <a:alphaModFix/>
          </a:blip>
          <a:stretch>
            <a:fillRect/>
          </a:stretch>
        </p:blipFill>
        <p:spPr>
          <a:xfrm>
            <a:off x="9716291" y="4958902"/>
            <a:ext cx="4320768" cy="4506255"/>
          </a:xfrm>
          <a:prstGeom prst="rect">
            <a:avLst/>
          </a:prstGeom>
          <a:noFill/>
          <a:ln>
            <a:noFill/>
          </a:ln>
        </p:spPr>
      </p:pic>
      <p:sp>
        <p:nvSpPr>
          <p:cNvPr id="134" name="Google Shape;134;p17"/>
          <p:cNvSpPr/>
          <p:nvPr/>
        </p:nvSpPr>
        <p:spPr>
          <a:xfrm>
            <a:off x="10770187" y="4565413"/>
            <a:ext cx="2212800" cy="1660500"/>
          </a:xfrm>
          <a:prstGeom prst="curvedDownArrow">
            <a:avLst>
              <a:gd fmla="val 25000" name="adj1"/>
              <a:gd fmla="val 50000" name="adj2"/>
              <a:gd fmla="val 25000" name="adj3"/>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7"/>
          <p:cNvCxnSpPr>
            <a:stCxn id="130" idx="3"/>
            <a:endCxn id="133" idx="1"/>
          </p:cNvCxnSpPr>
          <p:nvPr/>
        </p:nvCxnSpPr>
        <p:spPr>
          <a:xfrm>
            <a:off x="7251628" y="5051893"/>
            <a:ext cx="2464800" cy="2160000"/>
          </a:xfrm>
          <a:prstGeom prst="straightConnector1">
            <a:avLst/>
          </a:prstGeom>
          <a:noFill/>
          <a:ln cap="flat" cmpd="sng" w="9525">
            <a:solidFill>
              <a:srgbClr val="595959"/>
            </a:solidFill>
            <a:prstDash val="solid"/>
            <a:round/>
            <a:headEnd len="med" w="med" type="none"/>
            <a:tailEnd len="med" w="med" type="triangle"/>
          </a:ln>
        </p:spPr>
      </p:cxnSp>
      <p:cxnSp>
        <p:nvCxnSpPr>
          <p:cNvPr id="136" name="Google Shape;136;p17"/>
          <p:cNvCxnSpPr>
            <a:stCxn id="131" idx="3"/>
            <a:endCxn id="133" idx="1"/>
          </p:cNvCxnSpPr>
          <p:nvPr/>
        </p:nvCxnSpPr>
        <p:spPr>
          <a:xfrm>
            <a:off x="7251629" y="7056220"/>
            <a:ext cx="2464800" cy="155700"/>
          </a:xfrm>
          <a:prstGeom prst="straightConnector1">
            <a:avLst/>
          </a:prstGeom>
          <a:noFill/>
          <a:ln cap="flat" cmpd="sng" w="9525">
            <a:solidFill>
              <a:srgbClr val="595959"/>
            </a:solidFill>
            <a:prstDash val="solid"/>
            <a:round/>
            <a:headEnd len="med" w="med" type="none"/>
            <a:tailEnd len="med" w="med" type="triangle"/>
          </a:ln>
        </p:spPr>
      </p:cxnSp>
      <p:cxnSp>
        <p:nvCxnSpPr>
          <p:cNvPr id="137" name="Google Shape;137;p17"/>
          <p:cNvCxnSpPr>
            <a:stCxn id="132" idx="3"/>
            <a:endCxn id="133" idx="1"/>
          </p:cNvCxnSpPr>
          <p:nvPr/>
        </p:nvCxnSpPr>
        <p:spPr>
          <a:xfrm flipH="1" rot="10800000">
            <a:off x="7251630" y="7211961"/>
            <a:ext cx="2464800" cy="1740600"/>
          </a:xfrm>
          <a:prstGeom prst="straightConnector1">
            <a:avLst/>
          </a:prstGeom>
          <a:noFill/>
          <a:ln cap="flat" cmpd="sng" w="9525">
            <a:solidFill>
              <a:srgbClr val="595959"/>
            </a:solidFill>
            <a:prstDash val="solid"/>
            <a:round/>
            <a:headEnd len="med" w="med" type="none"/>
            <a:tailEnd len="med" w="med" type="triangle"/>
          </a:ln>
        </p:spPr>
      </p:cxnSp>
      <p:pic>
        <p:nvPicPr>
          <p:cNvPr id="138" name="Google Shape;138;p17"/>
          <p:cNvPicPr preferRelativeResize="0"/>
          <p:nvPr/>
        </p:nvPicPr>
        <p:blipFill>
          <a:blip r:embed="rId7">
            <a:alphaModFix/>
          </a:blip>
          <a:stretch>
            <a:fillRect/>
          </a:stretch>
        </p:blipFill>
        <p:spPr>
          <a:xfrm>
            <a:off x="16404615" y="4684522"/>
            <a:ext cx="2015993" cy="3102116"/>
          </a:xfrm>
          <a:prstGeom prst="rect">
            <a:avLst/>
          </a:prstGeom>
          <a:noFill/>
          <a:ln>
            <a:noFill/>
          </a:ln>
        </p:spPr>
      </p:pic>
      <p:pic>
        <p:nvPicPr>
          <p:cNvPr id="139" name="Google Shape;139;p17"/>
          <p:cNvPicPr preferRelativeResize="0"/>
          <p:nvPr/>
        </p:nvPicPr>
        <p:blipFill>
          <a:blip r:embed="rId8">
            <a:alphaModFix/>
          </a:blip>
          <a:stretch>
            <a:fillRect/>
          </a:stretch>
        </p:blipFill>
        <p:spPr>
          <a:xfrm>
            <a:off x="15664058" y="8665803"/>
            <a:ext cx="2756525" cy="1660598"/>
          </a:xfrm>
          <a:prstGeom prst="rect">
            <a:avLst/>
          </a:prstGeom>
          <a:noFill/>
          <a:ln>
            <a:noFill/>
          </a:ln>
        </p:spPr>
      </p:pic>
      <p:cxnSp>
        <p:nvCxnSpPr>
          <p:cNvPr id="140" name="Google Shape;140;p17"/>
          <p:cNvCxnSpPr>
            <a:stCxn id="133" idx="3"/>
            <a:endCxn id="138" idx="1"/>
          </p:cNvCxnSpPr>
          <p:nvPr/>
        </p:nvCxnSpPr>
        <p:spPr>
          <a:xfrm flipH="1" rot="10800000">
            <a:off x="14037059" y="6235530"/>
            <a:ext cx="2367600" cy="976500"/>
          </a:xfrm>
          <a:prstGeom prst="straightConnector1">
            <a:avLst/>
          </a:prstGeom>
          <a:noFill/>
          <a:ln cap="flat" cmpd="sng" w="9525">
            <a:solidFill>
              <a:srgbClr val="595959"/>
            </a:solidFill>
            <a:prstDash val="solid"/>
            <a:round/>
            <a:headEnd len="med" w="med" type="none"/>
            <a:tailEnd len="med" w="med" type="triangle"/>
          </a:ln>
        </p:spPr>
      </p:cxnSp>
      <p:cxnSp>
        <p:nvCxnSpPr>
          <p:cNvPr id="141" name="Google Shape;141;p17"/>
          <p:cNvCxnSpPr>
            <a:stCxn id="133" idx="3"/>
            <a:endCxn id="139" idx="1"/>
          </p:cNvCxnSpPr>
          <p:nvPr/>
        </p:nvCxnSpPr>
        <p:spPr>
          <a:xfrm>
            <a:off x="14037059" y="7212030"/>
            <a:ext cx="1626900" cy="228420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cxnSp>
        <p:nvCxnSpPr>
          <p:cNvPr id="146" name="Google Shape;146;p18"/>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147" name="Google Shape;147;p18"/>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How can </a:t>
            </a:r>
            <a:r>
              <a:rPr lang="en-US" sz="7000">
                <a:solidFill>
                  <a:srgbClr val="00426E"/>
                </a:solidFill>
                <a:latin typeface="Lato Black"/>
                <a:ea typeface="Lato Black"/>
                <a:cs typeface="Lato Black"/>
                <a:sym typeface="Lato Black"/>
              </a:rPr>
              <a:t>machines</a:t>
            </a:r>
            <a:r>
              <a:rPr lang="en-US" sz="7000">
                <a:solidFill>
                  <a:srgbClr val="00426E"/>
                </a:solidFill>
                <a:latin typeface="Lato Black"/>
                <a:ea typeface="Lato Black"/>
                <a:cs typeface="Lato Black"/>
                <a:sym typeface="Lato Black"/>
              </a:rPr>
              <a:t> learn? </a:t>
            </a:r>
            <a:r>
              <a:rPr lang="en-US" sz="7000">
                <a:solidFill>
                  <a:srgbClr val="00426E"/>
                </a:solidFill>
                <a:latin typeface="Lato"/>
                <a:ea typeface="Lato"/>
                <a:cs typeface="Lato"/>
                <a:sym typeface="Lato"/>
              </a:rPr>
              <a:t>(simplified)</a:t>
            </a:r>
            <a:endParaRPr sz="7000">
              <a:solidFill>
                <a:srgbClr val="00426E"/>
              </a:solidFill>
              <a:latin typeface="Lato"/>
              <a:ea typeface="Lato"/>
              <a:cs typeface="Lato"/>
              <a:sym typeface="Lato"/>
            </a:endParaRPr>
          </a:p>
        </p:txBody>
      </p:sp>
      <p:sp>
        <p:nvSpPr>
          <p:cNvPr id="148" name="Google Shape;148;p18"/>
          <p:cNvSpPr txBox="1"/>
          <p:nvPr/>
        </p:nvSpPr>
        <p:spPr>
          <a:xfrm>
            <a:off x="9138526" y="3416525"/>
            <a:ext cx="5612400" cy="80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Lato"/>
                <a:ea typeface="Lato"/>
                <a:cs typeface="Lato"/>
                <a:sym typeface="Lato"/>
              </a:rPr>
              <a:t>KNOWLEDGE </a:t>
            </a:r>
            <a:endParaRPr sz="3600">
              <a:latin typeface="Lato"/>
              <a:ea typeface="Lato"/>
              <a:cs typeface="Lato"/>
              <a:sym typeface="Lato"/>
            </a:endParaRPr>
          </a:p>
        </p:txBody>
      </p:sp>
      <p:sp>
        <p:nvSpPr>
          <p:cNvPr id="149" name="Google Shape;149;p18"/>
          <p:cNvSpPr txBox="1"/>
          <p:nvPr/>
        </p:nvSpPr>
        <p:spPr>
          <a:xfrm>
            <a:off x="4900399" y="3416513"/>
            <a:ext cx="3110400" cy="10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Lato"/>
                <a:ea typeface="Lato"/>
                <a:cs typeface="Lato"/>
                <a:sym typeface="Lato"/>
              </a:rPr>
              <a:t>DATA</a:t>
            </a:r>
            <a:endParaRPr sz="3600">
              <a:latin typeface="Lato"/>
              <a:ea typeface="Lato"/>
              <a:cs typeface="Lato"/>
              <a:sym typeface="Lato"/>
            </a:endParaRPr>
          </a:p>
          <a:p>
            <a:pPr indent="0" lvl="0" marL="0" rtl="0" algn="ctr">
              <a:spcBef>
                <a:spcPts val="0"/>
              </a:spcBef>
              <a:spcAft>
                <a:spcPts val="0"/>
              </a:spcAft>
              <a:buNone/>
            </a:pPr>
            <a:r>
              <a:t/>
            </a:r>
            <a:endParaRPr sz="3600">
              <a:latin typeface="Lato"/>
              <a:ea typeface="Lato"/>
              <a:cs typeface="Lato"/>
              <a:sym typeface="Lato"/>
            </a:endParaRPr>
          </a:p>
        </p:txBody>
      </p:sp>
      <p:sp>
        <p:nvSpPr>
          <p:cNvPr id="150" name="Google Shape;150;p18"/>
          <p:cNvSpPr txBox="1"/>
          <p:nvPr/>
        </p:nvSpPr>
        <p:spPr>
          <a:xfrm>
            <a:off x="15095660" y="3416513"/>
            <a:ext cx="3893400" cy="80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latin typeface="Lato"/>
                <a:ea typeface="Lato"/>
                <a:cs typeface="Lato"/>
                <a:sym typeface="Lato"/>
              </a:rPr>
              <a:t>DECISION</a:t>
            </a:r>
            <a:endParaRPr sz="3600">
              <a:latin typeface="Lato"/>
              <a:ea typeface="Lato"/>
              <a:cs typeface="Lato"/>
              <a:sym typeface="Lato"/>
            </a:endParaRPr>
          </a:p>
        </p:txBody>
      </p:sp>
      <p:pic>
        <p:nvPicPr>
          <p:cNvPr id="151" name="Google Shape;151;p18"/>
          <p:cNvPicPr preferRelativeResize="0"/>
          <p:nvPr/>
        </p:nvPicPr>
        <p:blipFill>
          <a:blip r:embed="rId3">
            <a:alphaModFix/>
          </a:blip>
          <a:stretch>
            <a:fillRect/>
          </a:stretch>
        </p:blipFill>
        <p:spPr>
          <a:xfrm>
            <a:off x="5779050" y="4324801"/>
            <a:ext cx="2487415" cy="3278679"/>
          </a:xfrm>
          <a:prstGeom prst="rect">
            <a:avLst/>
          </a:prstGeom>
          <a:noFill/>
          <a:ln>
            <a:noFill/>
          </a:ln>
        </p:spPr>
      </p:pic>
      <p:pic>
        <p:nvPicPr>
          <p:cNvPr id="152" name="Google Shape;152;p18"/>
          <p:cNvPicPr preferRelativeResize="0"/>
          <p:nvPr/>
        </p:nvPicPr>
        <p:blipFill>
          <a:blip r:embed="rId4">
            <a:alphaModFix/>
          </a:blip>
          <a:stretch>
            <a:fillRect/>
          </a:stretch>
        </p:blipFill>
        <p:spPr>
          <a:xfrm>
            <a:off x="6096564" y="7603486"/>
            <a:ext cx="2487415" cy="2300165"/>
          </a:xfrm>
          <a:prstGeom prst="rect">
            <a:avLst/>
          </a:prstGeom>
          <a:noFill/>
          <a:ln>
            <a:noFill/>
          </a:ln>
        </p:spPr>
      </p:pic>
      <p:pic>
        <p:nvPicPr>
          <p:cNvPr id="153" name="Google Shape;153;p18"/>
          <p:cNvPicPr preferRelativeResize="0"/>
          <p:nvPr/>
        </p:nvPicPr>
        <p:blipFill>
          <a:blip r:embed="rId5">
            <a:alphaModFix/>
          </a:blip>
          <a:stretch>
            <a:fillRect/>
          </a:stretch>
        </p:blipFill>
        <p:spPr>
          <a:xfrm>
            <a:off x="10876799" y="5994686"/>
            <a:ext cx="2899657" cy="3593645"/>
          </a:xfrm>
          <a:prstGeom prst="rect">
            <a:avLst/>
          </a:prstGeom>
          <a:noFill/>
          <a:ln>
            <a:noFill/>
          </a:ln>
        </p:spPr>
      </p:pic>
      <p:sp>
        <p:nvSpPr>
          <p:cNvPr id="154" name="Google Shape;154;p18"/>
          <p:cNvSpPr/>
          <p:nvPr/>
        </p:nvSpPr>
        <p:spPr>
          <a:xfrm>
            <a:off x="11117106" y="4489861"/>
            <a:ext cx="1948500" cy="1696500"/>
          </a:xfrm>
          <a:prstGeom prst="curvedDownArrow">
            <a:avLst>
              <a:gd fmla="val 25000" name="adj1"/>
              <a:gd fmla="val 50000" name="adj2"/>
              <a:gd fmla="val 25000" name="adj3"/>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18"/>
          <p:cNvPicPr preferRelativeResize="0"/>
          <p:nvPr/>
        </p:nvPicPr>
        <p:blipFill>
          <a:blip r:embed="rId6">
            <a:alphaModFix/>
          </a:blip>
          <a:stretch>
            <a:fillRect/>
          </a:stretch>
        </p:blipFill>
        <p:spPr>
          <a:xfrm>
            <a:off x="15685749" y="6152171"/>
            <a:ext cx="2645552" cy="3278678"/>
          </a:xfrm>
          <a:prstGeom prst="rect">
            <a:avLst/>
          </a:prstGeom>
          <a:noFill/>
          <a:ln>
            <a:noFill/>
          </a:ln>
        </p:spPr>
      </p:pic>
      <p:cxnSp>
        <p:nvCxnSpPr>
          <p:cNvPr id="156" name="Google Shape;156;p18"/>
          <p:cNvCxnSpPr>
            <a:stCxn id="151" idx="3"/>
            <a:endCxn id="153" idx="1"/>
          </p:cNvCxnSpPr>
          <p:nvPr/>
        </p:nvCxnSpPr>
        <p:spPr>
          <a:xfrm>
            <a:off x="8266465" y="5964140"/>
            <a:ext cx="2610300" cy="1827300"/>
          </a:xfrm>
          <a:prstGeom prst="straightConnector1">
            <a:avLst/>
          </a:prstGeom>
          <a:noFill/>
          <a:ln cap="flat" cmpd="sng" w="9525">
            <a:solidFill>
              <a:srgbClr val="595959"/>
            </a:solidFill>
            <a:prstDash val="solid"/>
            <a:round/>
            <a:headEnd len="med" w="med" type="none"/>
            <a:tailEnd len="med" w="med" type="triangle"/>
          </a:ln>
        </p:spPr>
      </p:cxnSp>
      <p:cxnSp>
        <p:nvCxnSpPr>
          <p:cNvPr id="157" name="Google Shape;157;p18"/>
          <p:cNvCxnSpPr>
            <a:endCxn id="153" idx="1"/>
          </p:cNvCxnSpPr>
          <p:nvPr/>
        </p:nvCxnSpPr>
        <p:spPr>
          <a:xfrm flipH="1" rot="10800000">
            <a:off x="8583899" y="7791509"/>
            <a:ext cx="2292900" cy="962100"/>
          </a:xfrm>
          <a:prstGeom prst="straightConnector1">
            <a:avLst/>
          </a:prstGeom>
          <a:noFill/>
          <a:ln cap="flat" cmpd="sng" w="9525">
            <a:solidFill>
              <a:srgbClr val="595959"/>
            </a:solidFill>
            <a:prstDash val="solid"/>
            <a:round/>
            <a:headEnd len="med" w="med" type="none"/>
            <a:tailEnd len="med" w="med" type="triangle"/>
          </a:ln>
        </p:spPr>
      </p:cxnSp>
      <p:cxnSp>
        <p:nvCxnSpPr>
          <p:cNvPr id="158" name="Google Shape;158;p18"/>
          <p:cNvCxnSpPr>
            <a:stCxn id="153" idx="3"/>
            <a:endCxn id="155" idx="1"/>
          </p:cNvCxnSpPr>
          <p:nvPr/>
        </p:nvCxnSpPr>
        <p:spPr>
          <a:xfrm>
            <a:off x="13776457" y="7791509"/>
            <a:ext cx="1909200" cy="0"/>
          </a:xfrm>
          <a:prstGeom prst="straightConnector1">
            <a:avLst/>
          </a:prstGeom>
          <a:noFill/>
          <a:ln cap="flat" cmpd="sng" w="9525">
            <a:solidFill>
              <a:srgbClr val="595959"/>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cxnSp>
        <p:nvCxnSpPr>
          <p:cNvPr id="163" name="Google Shape;163;p19"/>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164" name="Google Shape;164;p19"/>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Machine learning process </a:t>
            </a:r>
            <a:endParaRPr sz="7000">
              <a:solidFill>
                <a:srgbClr val="00426E"/>
              </a:solidFill>
              <a:latin typeface="Lato Black"/>
              <a:ea typeface="Lato Black"/>
              <a:cs typeface="Lato Black"/>
              <a:sym typeface="Lato Black"/>
            </a:endParaRPr>
          </a:p>
        </p:txBody>
      </p:sp>
      <p:pic>
        <p:nvPicPr>
          <p:cNvPr id="165" name="Google Shape;165;p19"/>
          <p:cNvPicPr preferRelativeResize="0"/>
          <p:nvPr/>
        </p:nvPicPr>
        <p:blipFill>
          <a:blip r:embed="rId3">
            <a:alphaModFix/>
          </a:blip>
          <a:stretch>
            <a:fillRect/>
          </a:stretch>
        </p:blipFill>
        <p:spPr>
          <a:xfrm>
            <a:off x="1661475" y="2170025"/>
            <a:ext cx="12277173" cy="10337222"/>
          </a:xfrm>
          <a:prstGeom prst="rect">
            <a:avLst/>
          </a:prstGeom>
          <a:noFill/>
          <a:ln>
            <a:noFill/>
          </a:ln>
        </p:spPr>
      </p:pic>
      <p:pic>
        <p:nvPicPr>
          <p:cNvPr id="166" name="Google Shape;166;p19"/>
          <p:cNvPicPr preferRelativeResize="0"/>
          <p:nvPr/>
        </p:nvPicPr>
        <p:blipFill>
          <a:blip r:embed="rId4">
            <a:alphaModFix/>
          </a:blip>
          <a:stretch>
            <a:fillRect/>
          </a:stretch>
        </p:blipFill>
        <p:spPr>
          <a:xfrm>
            <a:off x="15113901" y="4054750"/>
            <a:ext cx="6901550" cy="6901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cxnSp>
        <p:nvCxnSpPr>
          <p:cNvPr id="171" name="Google Shape;171;p20"/>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172" name="Google Shape;172;p20"/>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When to not use </a:t>
            </a:r>
            <a:r>
              <a:rPr lang="en-US" sz="7000">
                <a:solidFill>
                  <a:srgbClr val="00426E"/>
                </a:solidFill>
                <a:latin typeface="Lato Black"/>
                <a:ea typeface="Lato Black"/>
                <a:cs typeface="Lato Black"/>
                <a:sym typeface="Lato Black"/>
              </a:rPr>
              <a:t>Machine Learning</a:t>
            </a:r>
            <a:endParaRPr sz="7000">
              <a:solidFill>
                <a:srgbClr val="00426E"/>
              </a:solidFill>
              <a:latin typeface="Lato Black"/>
              <a:ea typeface="Lato Black"/>
              <a:cs typeface="Lato Black"/>
              <a:sym typeface="Lato Black"/>
            </a:endParaRPr>
          </a:p>
        </p:txBody>
      </p:sp>
      <p:pic>
        <p:nvPicPr>
          <p:cNvPr descr="More from Inside Edition: http://bit.ly/2bF0iuC&#10;&#10;A man took revenge on his local Department of Motor Vehicles by paying a hefty bill using five wheelbarrows filled with 300,000 pennies. Nick Stafford used the change to pay an auto sales tax bill for $2,987.45. Employees at the DMV office were forced to count each penny by hand to confirm they totaled the right amount, which they did. He said the pennies were payback for a dispute he'd been having with the DMV." id="173" name="Google Shape;173;p20" title="Man Pays Nearly $3,000 Bill Using A Wheelbarrow Full Of Pennies">
            <a:hlinkClick r:id="rId3"/>
          </p:cNvPr>
          <p:cNvPicPr preferRelativeResize="0"/>
          <p:nvPr/>
        </p:nvPicPr>
        <p:blipFill>
          <a:blip r:embed="rId4">
            <a:alphaModFix/>
          </a:blip>
          <a:stretch>
            <a:fillRect/>
          </a:stretch>
        </p:blipFill>
        <p:spPr>
          <a:xfrm>
            <a:off x="12388350" y="3917550"/>
            <a:ext cx="10445525" cy="7834150"/>
          </a:xfrm>
          <a:prstGeom prst="rect">
            <a:avLst/>
          </a:prstGeom>
          <a:noFill/>
          <a:ln>
            <a:noFill/>
          </a:ln>
        </p:spPr>
      </p:pic>
      <p:sp>
        <p:nvSpPr>
          <p:cNvPr id="174" name="Google Shape;174;p20"/>
          <p:cNvSpPr txBox="1"/>
          <p:nvPr/>
        </p:nvSpPr>
        <p:spPr>
          <a:xfrm>
            <a:off x="1442175" y="2536250"/>
            <a:ext cx="10445400" cy="9540300"/>
          </a:xfrm>
          <a:prstGeom prst="rect">
            <a:avLst/>
          </a:prstGeom>
          <a:noFill/>
          <a:ln>
            <a:noFill/>
          </a:ln>
        </p:spPr>
        <p:txBody>
          <a:bodyPr anchorCtr="0" anchor="t" bIns="45700" lIns="45700" spcFirstLastPara="1" rIns="45700" wrap="square" tIns="45700">
            <a:noAutofit/>
          </a:bodyPr>
          <a:lstStyle/>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Option 1: </a:t>
            </a:r>
            <a:r>
              <a:rPr b="1" lang="en-US" sz="4800">
                <a:solidFill>
                  <a:srgbClr val="00426E"/>
                </a:solidFill>
                <a:latin typeface="Lato"/>
                <a:ea typeface="Lato"/>
                <a:cs typeface="Lato"/>
                <a:sym typeface="Lato"/>
              </a:rPr>
              <a:t>Manual Counting</a:t>
            </a:r>
            <a:endParaRPr b="1" sz="4800">
              <a:solidFill>
                <a:srgbClr val="00426E"/>
              </a:solidFill>
              <a:latin typeface="Lato"/>
              <a:ea typeface="Lato"/>
              <a:cs typeface="Lato"/>
              <a:sym typeface="Lato"/>
            </a:endParaRPr>
          </a:p>
          <a:p>
            <a:pPr indent="-533400" lvl="1" marL="914400" rtl="0" algn="just">
              <a:lnSpc>
                <a:spcPct val="150000"/>
              </a:lnSpc>
              <a:spcBef>
                <a:spcPts val="0"/>
              </a:spcBef>
              <a:spcAft>
                <a:spcPts val="0"/>
              </a:spcAft>
              <a:buClr>
                <a:srgbClr val="00426E"/>
              </a:buClr>
              <a:buSzPts val="4800"/>
              <a:buFont typeface="Lato"/>
              <a:buChar char="○"/>
            </a:pPr>
            <a:r>
              <a:rPr b="1" lang="en-US" sz="4800">
                <a:solidFill>
                  <a:srgbClr val="00426E"/>
                </a:solidFill>
                <a:latin typeface="Lato"/>
                <a:ea typeface="Lato"/>
                <a:cs typeface="Lato"/>
                <a:sym typeface="Lato"/>
              </a:rPr>
              <a:t>Cost: </a:t>
            </a:r>
            <a:r>
              <a:rPr lang="en-US" sz="4800">
                <a:solidFill>
                  <a:srgbClr val="00426E"/>
                </a:solidFill>
                <a:latin typeface="Lato Light"/>
                <a:ea typeface="Lato Light"/>
                <a:cs typeface="Lato Light"/>
                <a:sym typeface="Lato Light"/>
              </a:rPr>
              <a:t>4h+ and Anxiety</a:t>
            </a:r>
            <a:endParaRPr sz="4800">
              <a:solidFill>
                <a:srgbClr val="00426E"/>
              </a:solidFill>
              <a:latin typeface="Lato Light"/>
              <a:ea typeface="Lato Light"/>
              <a:cs typeface="Lato Light"/>
              <a:sym typeface="Lato Light"/>
            </a:endParaRPr>
          </a:p>
          <a:p>
            <a:pPr indent="-533400" lvl="1" marL="914400" rtl="0" algn="just">
              <a:lnSpc>
                <a:spcPct val="150000"/>
              </a:lnSpc>
              <a:spcBef>
                <a:spcPts val="0"/>
              </a:spcBef>
              <a:spcAft>
                <a:spcPts val="0"/>
              </a:spcAft>
              <a:buClr>
                <a:srgbClr val="00426E"/>
              </a:buClr>
              <a:buSzPts val="4800"/>
              <a:buFont typeface="Lato Light"/>
              <a:buChar char="○"/>
            </a:pPr>
            <a:r>
              <a:rPr b="1" lang="en-US" sz="4800">
                <a:solidFill>
                  <a:srgbClr val="00426E"/>
                </a:solidFill>
                <a:latin typeface="Lato"/>
                <a:ea typeface="Lato"/>
                <a:cs typeface="Lato"/>
                <a:sym typeface="Lato"/>
              </a:rPr>
              <a:t>Precision:</a:t>
            </a:r>
            <a:r>
              <a:rPr lang="en-US" sz="4800">
                <a:solidFill>
                  <a:srgbClr val="00426E"/>
                </a:solidFill>
                <a:latin typeface="Lato Light"/>
                <a:ea typeface="Lato Light"/>
                <a:cs typeface="Lato Light"/>
                <a:sym typeface="Lato Light"/>
              </a:rPr>
              <a:t> 100%</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Option 2: </a:t>
            </a:r>
            <a:r>
              <a:rPr b="1" lang="en-US" sz="4800">
                <a:solidFill>
                  <a:srgbClr val="00426E"/>
                </a:solidFill>
                <a:latin typeface="Lato"/>
                <a:ea typeface="Lato"/>
                <a:cs typeface="Lato"/>
                <a:sym typeface="Lato"/>
              </a:rPr>
              <a:t>Weighting</a:t>
            </a:r>
            <a:endParaRPr b="1" sz="4800">
              <a:solidFill>
                <a:srgbClr val="00426E"/>
              </a:solidFill>
              <a:latin typeface="Lato"/>
              <a:ea typeface="Lato"/>
              <a:cs typeface="Lato"/>
              <a:sym typeface="Lato"/>
            </a:endParaRPr>
          </a:p>
          <a:p>
            <a:pPr indent="-533400" lvl="1" marL="914400" rtl="0" algn="just">
              <a:lnSpc>
                <a:spcPct val="150000"/>
              </a:lnSpc>
              <a:spcBef>
                <a:spcPts val="0"/>
              </a:spcBef>
              <a:spcAft>
                <a:spcPts val="0"/>
              </a:spcAft>
              <a:buClr>
                <a:srgbClr val="00426E"/>
              </a:buClr>
              <a:buSzPts val="4800"/>
              <a:buFont typeface="Lato"/>
              <a:buChar char="○"/>
            </a:pPr>
            <a:r>
              <a:rPr b="1" lang="en-US" sz="4800">
                <a:solidFill>
                  <a:srgbClr val="00426E"/>
                </a:solidFill>
                <a:latin typeface="Lato"/>
                <a:ea typeface="Lato"/>
                <a:cs typeface="Lato"/>
                <a:sym typeface="Lato"/>
              </a:rPr>
              <a:t>Cost: </a:t>
            </a:r>
            <a:r>
              <a:rPr lang="en-US" sz="4800">
                <a:solidFill>
                  <a:srgbClr val="00426E"/>
                </a:solidFill>
                <a:latin typeface="Lato Light"/>
                <a:ea typeface="Lato Light"/>
                <a:cs typeface="Lato Light"/>
                <a:sym typeface="Lato Light"/>
              </a:rPr>
              <a:t>10’ + smile</a:t>
            </a:r>
            <a:endParaRPr sz="4800">
              <a:solidFill>
                <a:srgbClr val="00426E"/>
              </a:solidFill>
              <a:latin typeface="Lato Light"/>
              <a:ea typeface="Lato Light"/>
              <a:cs typeface="Lato Light"/>
              <a:sym typeface="Lato Light"/>
            </a:endParaRPr>
          </a:p>
          <a:p>
            <a:pPr indent="-533400" lvl="1" marL="914400" rtl="0" algn="just">
              <a:lnSpc>
                <a:spcPct val="150000"/>
              </a:lnSpc>
              <a:spcBef>
                <a:spcPts val="0"/>
              </a:spcBef>
              <a:spcAft>
                <a:spcPts val="0"/>
              </a:spcAft>
              <a:buClr>
                <a:srgbClr val="00426E"/>
              </a:buClr>
              <a:buSzPts val="4800"/>
              <a:buFont typeface="Lato Light"/>
              <a:buChar char="○"/>
            </a:pPr>
            <a:r>
              <a:rPr b="1" lang="en-US" sz="4800">
                <a:solidFill>
                  <a:srgbClr val="00426E"/>
                </a:solidFill>
                <a:latin typeface="Lato"/>
                <a:ea typeface="Lato"/>
                <a:cs typeface="Lato"/>
                <a:sym typeface="Lato"/>
              </a:rPr>
              <a:t>Precision:</a:t>
            </a:r>
            <a:r>
              <a:rPr lang="en-US" sz="4800">
                <a:solidFill>
                  <a:srgbClr val="00426E"/>
                </a:solidFill>
                <a:latin typeface="Lato Light"/>
                <a:ea typeface="Lato Light"/>
                <a:cs typeface="Lato Light"/>
                <a:sym typeface="Lato Light"/>
              </a:rPr>
              <a:t> 99.5%</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Option 3: </a:t>
            </a:r>
            <a:r>
              <a:rPr b="1" lang="en-US" sz="4800">
                <a:solidFill>
                  <a:srgbClr val="00426E"/>
                </a:solidFill>
                <a:latin typeface="Lato"/>
                <a:ea typeface="Lato"/>
                <a:cs typeface="Lato"/>
                <a:sym typeface="Lato"/>
              </a:rPr>
              <a:t>Machine Learning</a:t>
            </a:r>
            <a:endParaRPr b="1" sz="4800">
              <a:solidFill>
                <a:srgbClr val="00426E"/>
              </a:solidFill>
              <a:latin typeface="Lato"/>
              <a:ea typeface="Lato"/>
              <a:cs typeface="Lato"/>
              <a:sym typeface="Lato"/>
            </a:endParaRPr>
          </a:p>
          <a:p>
            <a:pPr indent="-533400" lvl="1" marL="9144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3 days to design coin recognition engine</a:t>
            </a:r>
            <a:endParaRPr sz="4800">
              <a:solidFill>
                <a:srgbClr val="00426E"/>
              </a:solidFill>
              <a:latin typeface="Lato Light"/>
              <a:ea typeface="Lato Light"/>
              <a:cs typeface="Lato Light"/>
              <a:sym typeface="Lato Light"/>
            </a:endParaRPr>
          </a:p>
          <a:p>
            <a:pPr indent="-533400" lvl="1" marL="9144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Computing power &amp; not 100% prec.</a:t>
            </a:r>
            <a:endParaRPr sz="4800">
              <a:solidFill>
                <a:srgbClr val="00426E"/>
              </a:solidFill>
              <a:latin typeface="Lato Light"/>
              <a:ea typeface="Lato Light"/>
              <a:cs typeface="Lato Light"/>
              <a:sym typeface="La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cxnSp>
        <p:nvCxnSpPr>
          <p:cNvPr id="179" name="Google Shape;179;p21"/>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180" name="Google Shape;180;p21"/>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When to not use </a:t>
            </a:r>
            <a:r>
              <a:rPr lang="en-US" sz="7000">
                <a:solidFill>
                  <a:srgbClr val="00426E"/>
                </a:solidFill>
                <a:latin typeface="Lato Black"/>
                <a:ea typeface="Lato Black"/>
                <a:cs typeface="Lato Black"/>
                <a:sym typeface="Lato Black"/>
              </a:rPr>
              <a:t>Machine Learning</a:t>
            </a:r>
            <a:endParaRPr sz="7000">
              <a:solidFill>
                <a:srgbClr val="00426E"/>
              </a:solidFill>
              <a:latin typeface="Lato Black"/>
              <a:ea typeface="Lato Black"/>
              <a:cs typeface="Lato Black"/>
              <a:sym typeface="Lato Black"/>
            </a:endParaRPr>
          </a:p>
        </p:txBody>
      </p:sp>
      <p:pic>
        <p:nvPicPr>
          <p:cNvPr descr="More from Inside Edition: http://bit.ly/2bF0iuC&#10;&#10;A man took revenge on his local Department of Motor Vehicles by paying a hefty bill using five wheelbarrows filled with 300,000 pennies. Nick Stafford used the change to pay an auto sales tax bill for $2,987.45. Employees at the DMV office were forced to count each penny by hand to confirm they totaled the right amount, which they did. He said the pennies were payback for a dispute he'd been having with the DMV." id="181" name="Google Shape;181;p21" title="Man Pays Nearly $3,000 Bill Using A Wheelbarrow Full Of Pennies">
            <a:hlinkClick r:id="rId3"/>
          </p:cNvPr>
          <p:cNvPicPr preferRelativeResize="0"/>
          <p:nvPr/>
        </p:nvPicPr>
        <p:blipFill>
          <a:blip r:embed="rId4">
            <a:alphaModFix/>
          </a:blip>
          <a:stretch>
            <a:fillRect/>
          </a:stretch>
        </p:blipFill>
        <p:spPr>
          <a:xfrm>
            <a:off x="12388350" y="3917550"/>
            <a:ext cx="10445525" cy="7834150"/>
          </a:xfrm>
          <a:prstGeom prst="rect">
            <a:avLst/>
          </a:prstGeom>
          <a:noFill/>
          <a:ln>
            <a:noFill/>
          </a:ln>
        </p:spPr>
      </p:pic>
      <p:sp>
        <p:nvSpPr>
          <p:cNvPr id="182" name="Google Shape;182;p21"/>
          <p:cNvSpPr txBox="1"/>
          <p:nvPr/>
        </p:nvSpPr>
        <p:spPr>
          <a:xfrm>
            <a:off x="1442175" y="2536250"/>
            <a:ext cx="10445400" cy="9540300"/>
          </a:xfrm>
          <a:prstGeom prst="rect">
            <a:avLst/>
          </a:prstGeom>
          <a:noFill/>
          <a:ln>
            <a:noFill/>
          </a:ln>
        </p:spPr>
        <p:txBody>
          <a:bodyPr anchorCtr="0" anchor="t" bIns="45700" lIns="45700" spcFirstLastPara="1" rIns="45700" wrap="square" tIns="45700">
            <a:noAutofit/>
          </a:bodyPr>
          <a:lstStyle/>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Option 1: </a:t>
            </a:r>
            <a:r>
              <a:rPr b="1" lang="en-US" sz="4800">
                <a:solidFill>
                  <a:srgbClr val="00426E"/>
                </a:solidFill>
                <a:latin typeface="Lato"/>
                <a:ea typeface="Lato"/>
                <a:cs typeface="Lato"/>
                <a:sym typeface="Lato"/>
              </a:rPr>
              <a:t>Manual Counting</a:t>
            </a:r>
            <a:endParaRPr b="1" sz="4800">
              <a:solidFill>
                <a:srgbClr val="00426E"/>
              </a:solidFill>
              <a:latin typeface="Lato"/>
              <a:ea typeface="Lato"/>
              <a:cs typeface="Lato"/>
              <a:sym typeface="Lato"/>
            </a:endParaRPr>
          </a:p>
          <a:p>
            <a:pPr indent="-533400" lvl="1" marL="914400" rtl="0" algn="just">
              <a:lnSpc>
                <a:spcPct val="150000"/>
              </a:lnSpc>
              <a:spcBef>
                <a:spcPts val="0"/>
              </a:spcBef>
              <a:spcAft>
                <a:spcPts val="0"/>
              </a:spcAft>
              <a:buClr>
                <a:srgbClr val="00426E"/>
              </a:buClr>
              <a:buSzPts val="4800"/>
              <a:buFont typeface="Lato"/>
              <a:buChar char="○"/>
            </a:pPr>
            <a:r>
              <a:rPr b="1" lang="en-US" sz="4800">
                <a:solidFill>
                  <a:srgbClr val="00426E"/>
                </a:solidFill>
                <a:latin typeface="Lato"/>
                <a:ea typeface="Lato"/>
                <a:cs typeface="Lato"/>
                <a:sym typeface="Lato"/>
              </a:rPr>
              <a:t>Cost: </a:t>
            </a:r>
            <a:r>
              <a:rPr lang="en-US" sz="4800">
                <a:solidFill>
                  <a:srgbClr val="00426E"/>
                </a:solidFill>
                <a:latin typeface="Lato Light"/>
                <a:ea typeface="Lato Light"/>
                <a:cs typeface="Lato Light"/>
                <a:sym typeface="Lato Light"/>
              </a:rPr>
              <a:t>4h+ and Anxiety</a:t>
            </a:r>
            <a:endParaRPr sz="4800">
              <a:solidFill>
                <a:srgbClr val="00426E"/>
              </a:solidFill>
              <a:latin typeface="Lato Light"/>
              <a:ea typeface="Lato Light"/>
              <a:cs typeface="Lato Light"/>
              <a:sym typeface="Lato Light"/>
            </a:endParaRPr>
          </a:p>
          <a:p>
            <a:pPr indent="-533400" lvl="1" marL="914400" rtl="0" algn="just">
              <a:lnSpc>
                <a:spcPct val="150000"/>
              </a:lnSpc>
              <a:spcBef>
                <a:spcPts val="0"/>
              </a:spcBef>
              <a:spcAft>
                <a:spcPts val="0"/>
              </a:spcAft>
              <a:buClr>
                <a:srgbClr val="00426E"/>
              </a:buClr>
              <a:buSzPts val="4800"/>
              <a:buFont typeface="Lato Light"/>
              <a:buChar char="○"/>
            </a:pPr>
            <a:r>
              <a:rPr b="1" lang="en-US" sz="4800">
                <a:solidFill>
                  <a:srgbClr val="00426E"/>
                </a:solidFill>
                <a:latin typeface="Lato"/>
                <a:ea typeface="Lato"/>
                <a:cs typeface="Lato"/>
                <a:sym typeface="Lato"/>
              </a:rPr>
              <a:t>Precision:</a:t>
            </a:r>
            <a:r>
              <a:rPr lang="en-US" sz="4800">
                <a:solidFill>
                  <a:srgbClr val="00426E"/>
                </a:solidFill>
                <a:latin typeface="Lato Light"/>
                <a:ea typeface="Lato Light"/>
                <a:cs typeface="Lato Light"/>
                <a:sym typeface="Lato Light"/>
              </a:rPr>
              <a:t> 100%</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Option 2: </a:t>
            </a:r>
            <a:r>
              <a:rPr b="1" lang="en-US" sz="4800">
                <a:solidFill>
                  <a:srgbClr val="00426E"/>
                </a:solidFill>
                <a:latin typeface="Lato"/>
                <a:ea typeface="Lato"/>
                <a:cs typeface="Lato"/>
                <a:sym typeface="Lato"/>
              </a:rPr>
              <a:t>Weighting</a:t>
            </a:r>
            <a:endParaRPr b="1" sz="4800">
              <a:solidFill>
                <a:srgbClr val="00426E"/>
              </a:solidFill>
              <a:latin typeface="Lato"/>
              <a:ea typeface="Lato"/>
              <a:cs typeface="Lato"/>
              <a:sym typeface="Lato"/>
            </a:endParaRPr>
          </a:p>
          <a:p>
            <a:pPr indent="-533400" lvl="1" marL="914400" rtl="0" algn="just">
              <a:lnSpc>
                <a:spcPct val="150000"/>
              </a:lnSpc>
              <a:spcBef>
                <a:spcPts val="0"/>
              </a:spcBef>
              <a:spcAft>
                <a:spcPts val="0"/>
              </a:spcAft>
              <a:buClr>
                <a:srgbClr val="00426E"/>
              </a:buClr>
              <a:buSzPts val="4800"/>
              <a:buFont typeface="Lato"/>
              <a:buChar char="○"/>
            </a:pPr>
            <a:r>
              <a:rPr b="1" lang="en-US" sz="4800">
                <a:solidFill>
                  <a:srgbClr val="00426E"/>
                </a:solidFill>
                <a:latin typeface="Lato"/>
                <a:ea typeface="Lato"/>
                <a:cs typeface="Lato"/>
                <a:sym typeface="Lato"/>
              </a:rPr>
              <a:t>Cost: </a:t>
            </a:r>
            <a:r>
              <a:rPr lang="en-US" sz="4800">
                <a:solidFill>
                  <a:srgbClr val="00426E"/>
                </a:solidFill>
                <a:latin typeface="Lato Light"/>
                <a:ea typeface="Lato Light"/>
                <a:cs typeface="Lato Light"/>
                <a:sym typeface="Lato Light"/>
              </a:rPr>
              <a:t>10’ + smile</a:t>
            </a:r>
            <a:endParaRPr sz="4800">
              <a:solidFill>
                <a:srgbClr val="00426E"/>
              </a:solidFill>
              <a:latin typeface="Lato Light"/>
              <a:ea typeface="Lato Light"/>
              <a:cs typeface="Lato Light"/>
              <a:sym typeface="Lato Light"/>
            </a:endParaRPr>
          </a:p>
          <a:p>
            <a:pPr indent="-533400" lvl="1" marL="914400" rtl="0" algn="just">
              <a:lnSpc>
                <a:spcPct val="150000"/>
              </a:lnSpc>
              <a:spcBef>
                <a:spcPts val="0"/>
              </a:spcBef>
              <a:spcAft>
                <a:spcPts val="0"/>
              </a:spcAft>
              <a:buClr>
                <a:srgbClr val="00426E"/>
              </a:buClr>
              <a:buSzPts val="4800"/>
              <a:buFont typeface="Lato Light"/>
              <a:buChar char="○"/>
            </a:pPr>
            <a:r>
              <a:rPr b="1" lang="en-US" sz="4800">
                <a:solidFill>
                  <a:srgbClr val="00426E"/>
                </a:solidFill>
                <a:latin typeface="Lato"/>
                <a:ea typeface="Lato"/>
                <a:cs typeface="Lato"/>
                <a:sym typeface="Lato"/>
              </a:rPr>
              <a:t>Precision:</a:t>
            </a:r>
            <a:r>
              <a:rPr lang="en-US" sz="4800">
                <a:solidFill>
                  <a:srgbClr val="00426E"/>
                </a:solidFill>
                <a:latin typeface="Lato Light"/>
                <a:ea typeface="Lato Light"/>
                <a:cs typeface="Lato Light"/>
                <a:sym typeface="Lato Light"/>
              </a:rPr>
              <a:t> 99.5%</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Option 3: </a:t>
            </a:r>
            <a:r>
              <a:rPr b="1" lang="en-US" sz="4800">
                <a:solidFill>
                  <a:srgbClr val="00426E"/>
                </a:solidFill>
                <a:latin typeface="Lato"/>
                <a:ea typeface="Lato"/>
                <a:cs typeface="Lato"/>
                <a:sym typeface="Lato"/>
              </a:rPr>
              <a:t>Machine Learning</a:t>
            </a:r>
            <a:endParaRPr b="1" sz="4800">
              <a:solidFill>
                <a:srgbClr val="00426E"/>
              </a:solidFill>
              <a:latin typeface="Lato"/>
              <a:ea typeface="Lato"/>
              <a:cs typeface="Lato"/>
              <a:sym typeface="Lato"/>
            </a:endParaRPr>
          </a:p>
          <a:p>
            <a:pPr indent="-533400" lvl="1" marL="9144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3 days to design coin recognition engine</a:t>
            </a:r>
            <a:endParaRPr sz="4800">
              <a:solidFill>
                <a:srgbClr val="00426E"/>
              </a:solidFill>
              <a:latin typeface="Lato Light"/>
              <a:ea typeface="Lato Light"/>
              <a:cs typeface="Lato Light"/>
              <a:sym typeface="Lato Light"/>
            </a:endParaRPr>
          </a:p>
          <a:p>
            <a:pPr indent="-533400" lvl="1" marL="9144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Computing power &amp; not 100% prec.</a:t>
            </a:r>
            <a:endParaRPr sz="4800">
              <a:solidFill>
                <a:srgbClr val="00426E"/>
              </a:solidFill>
              <a:latin typeface="Lato Light"/>
              <a:ea typeface="Lato Light"/>
              <a:cs typeface="Lato Light"/>
              <a:sym typeface="La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cxnSp>
        <p:nvCxnSpPr>
          <p:cNvPr id="187" name="Google Shape;187;p22"/>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188" name="Google Shape;188;p22"/>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Machine Learning </a:t>
            </a:r>
            <a:r>
              <a:rPr lang="en-US" sz="7000">
                <a:solidFill>
                  <a:srgbClr val="00426E"/>
                </a:solidFill>
                <a:latin typeface="Lato"/>
                <a:ea typeface="Lato"/>
                <a:cs typeface="Lato"/>
                <a:sym typeface="Lato"/>
              </a:rPr>
              <a:t>drawbacks</a:t>
            </a:r>
            <a:r>
              <a:rPr lang="en-US" sz="7000">
                <a:solidFill>
                  <a:srgbClr val="00426E"/>
                </a:solidFill>
                <a:latin typeface="Lato"/>
                <a:ea typeface="Lato"/>
                <a:cs typeface="Lato"/>
                <a:sym typeface="Lato"/>
              </a:rPr>
              <a:t>:</a:t>
            </a:r>
            <a:endParaRPr sz="7000">
              <a:solidFill>
                <a:srgbClr val="00426E"/>
              </a:solidFill>
              <a:latin typeface="Lato"/>
              <a:ea typeface="Lato"/>
              <a:cs typeface="Lato"/>
              <a:sym typeface="Lato"/>
            </a:endParaRPr>
          </a:p>
        </p:txBody>
      </p:sp>
      <p:sp>
        <p:nvSpPr>
          <p:cNvPr id="189" name="Google Shape;189;p22"/>
          <p:cNvSpPr txBox="1"/>
          <p:nvPr/>
        </p:nvSpPr>
        <p:spPr>
          <a:xfrm>
            <a:off x="1442175" y="2536250"/>
            <a:ext cx="21257400" cy="9540300"/>
          </a:xfrm>
          <a:prstGeom prst="rect">
            <a:avLst/>
          </a:prstGeom>
          <a:noFill/>
          <a:ln>
            <a:noFill/>
          </a:ln>
        </p:spPr>
        <p:txBody>
          <a:bodyPr anchorCtr="0" anchor="t" bIns="45700" lIns="45700" spcFirstLastPara="1" rIns="45700" wrap="square" tIns="45700">
            <a:noAutofit/>
          </a:bodyPr>
          <a:lstStyle/>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Expensive to implement</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Requires high domain expertise</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Can generate additional bias</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Can act as a black box</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lang="en-US" sz="4800">
                <a:solidFill>
                  <a:srgbClr val="00426E"/>
                </a:solidFill>
                <a:latin typeface="Lato Light"/>
                <a:ea typeface="Lato Light"/>
                <a:cs typeface="Lato Light"/>
                <a:sym typeface="Lato Light"/>
              </a:rPr>
              <a:t>Don’t fish with dynamite…</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b="1" lang="en-US" sz="4800">
                <a:solidFill>
                  <a:srgbClr val="00426E"/>
                </a:solidFill>
                <a:latin typeface="Lato"/>
                <a:ea typeface="Lato"/>
                <a:cs typeface="Lato"/>
                <a:sym typeface="Lato"/>
              </a:rPr>
              <a:t>… if you can avoid it</a:t>
            </a:r>
            <a:endParaRPr b="1" sz="4800">
              <a:solidFill>
                <a:srgbClr val="00426E"/>
              </a:solidFill>
              <a:latin typeface="Lato"/>
              <a:ea typeface="Lato"/>
              <a:cs typeface="Lato"/>
              <a:sym typeface="Lato"/>
            </a:endParaRPr>
          </a:p>
        </p:txBody>
      </p:sp>
      <p:pic>
        <p:nvPicPr>
          <p:cNvPr id="190" name="Google Shape;190;p22"/>
          <p:cNvPicPr preferRelativeResize="0"/>
          <p:nvPr/>
        </p:nvPicPr>
        <p:blipFill>
          <a:blip r:embed="rId3">
            <a:alphaModFix/>
          </a:blip>
          <a:stretch>
            <a:fillRect/>
          </a:stretch>
        </p:blipFill>
        <p:spPr>
          <a:xfrm>
            <a:off x="12185650" y="2901450"/>
            <a:ext cx="11094576" cy="8320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cxnSp>
        <p:nvCxnSpPr>
          <p:cNvPr id="195" name="Google Shape;195;p23"/>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196" name="Google Shape;196;p23"/>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Why use</a:t>
            </a:r>
            <a:r>
              <a:rPr lang="en-US" sz="7000">
                <a:solidFill>
                  <a:srgbClr val="00426E"/>
                </a:solidFill>
                <a:latin typeface="Lato Black"/>
                <a:ea typeface="Lato Black"/>
                <a:cs typeface="Lato Black"/>
                <a:sym typeface="Lato Black"/>
              </a:rPr>
              <a:t> </a:t>
            </a:r>
            <a:r>
              <a:rPr lang="en-US" sz="7000">
                <a:solidFill>
                  <a:srgbClr val="00426E"/>
                </a:solidFill>
                <a:latin typeface="Lato Black"/>
                <a:ea typeface="Lato Black"/>
                <a:cs typeface="Lato Black"/>
                <a:sym typeface="Lato Black"/>
              </a:rPr>
              <a:t>Machine Learning</a:t>
            </a:r>
            <a:r>
              <a:rPr lang="en-US" sz="7000">
                <a:solidFill>
                  <a:srgbClr val="00426E"/>
                </a:solidFill>
                <a:latin typeface="Lato"/>
                <a:ea typeface="Lato"/>
                <a:cs typeface="Lato"/>
                <a:sym typeface="Lato"/>
              </a:rPr>
              <a:t>?</a:t>
            </a:r>
            <a:endParaRPr sz="7000">
              <a:solidFill>
                <a:srgbClr val="00426E"/>
              </a:solidFill>
              <a:latin typeface="Lato"/>
              <a:ea typeface="Lato"/>
              <a:cs typeface="Lato"/>
              <a:sym typeface="Lato"/>
            </a:endParaRPr>
          </a:p>
        </p:txBody>
      </p:sp>
      <p:sp>
        <p:nvSpPr>
          <p:cNvPr id="197" name="Google Shape;197;p23"/>
          <p:cNvSpPr txBox="1"/>
          <p:nvPr/>
        </p:nvSpPr>
        <p:spPr>
          <a:xfrm>
            <a:off x="1556950" y="2865175"/>
            <a:ext cx="21257400" cy="9540300"/>
          </a:xfrm>
          <a:prstGeom prst="rect">
            <a:avLst/>
          </a:prstGeom>
          <a:noFill/>
          <a:ln>
            <a:noFill/>
          </a:ln>
        </p:spPr>
        <p:txBody>
          <a:bodyPr anchorCtr="0" anchor="t" bIns="45700" lIns="45700" spcFirstLastPara="1" rIns="45700" wrap="square" tIns="45700">
            <a:noAutofit/>
          </a:bodyPr>
          <a:lstStyle/>
          <a:p>
            <a:pPr indent="0" lvl="0" marL="0" rtl="0" algn="just">
              <a:lnSpc>
                <a:spcPct val="150000"/>
              </a:lnSpc>
              <a:spcBef>
                <a:spcPts val="0"/>
              </a:spcBef>
              <a:spcAft>
                <a:spcPts val="0"/>
              </a:spcAft>
              <a:buNone/>
            </a:pPr>
            <a:r>
              <a:rPr lang="en-US" sz="4800">
                <a:solidFill>
                  <a:srgbClr val="00426E"/>
                </a:solidFill>
                <a:latin typeface="Lato Light"/>
                <a:ea typeface="Lato Light"/>
                <a:cs typeface="Lato Light"/>
                <a:sym typeface="Lato Light"/>
              </a:rPr>
              <a:t>Develop systems that are </a:t>
            </a:r>
            <a:r>
              <a:rPr b="1" lang="en-US" sz="4800">
                <a:solidFill>
                  <a:srgbClr val="00426E"/>
                </a:solidFill>
                <a:latin typeface="Lato"/>
                <a:ea typeface="Lato"/>
                <a:cs typeface="Lato"/>
                <a:sym typeface="Lato"/>
              </a:rPr>
              <a:t>too difficult</a:t>
            </a:r>
            <a:r>
              <a:rPr lang="en-US" sz="4800">
                <a:solidFill>
                  <a:srgbClr val="00426E"/>
                </a:solidFill>
                <a:latin typeface="Lato Light"/>
                <a:ea typeface="Lato Light"/>
                <a:cs typeface="Lato Light"/>
                <a:sym typeface="Lato Light"/>
              </a:rPr>
              <a:t> or </a:t>
            </a:r>
            <a:r>
              <a:rPr b="1" lang="en-US" sz="4800">
                <a:solidFill>
                  <a:srgbClr val="00426E"/>
                </a:solidFill>
                <a:latin typeface="Lato"/>
                <a:ea typeface="Lato"/>
                <a:cs typeface="Lato"/>
                <a:sym typeface="Lato"/>
              </a:rPr>
              <a:t>expensive</a:t>
            </a:r>
            <a:r>
              <a:rPr lang="en-US" sz="4800">
                <a:solidFill>
                  <a:srgbClr val="00426E"/>
                </a:solidFill>
                <a:latin typeface="Lato Light"/>
                <a:ea typeface="Lato Light"/>
                <a:cs typeface="Lato Light"/>
                <a:sym typeface="Lato Light"/>
              </a:rPr>
              <a:t> to construct manually because they require specific detailed skills or knowledge tuned to a specific task (knowledge engineering bottleneck). </a:t>
            </a:r>
            <a:r>
              <a:rPr b="1" lang="en-US" sz="4800">
                <a:solidFill>
                  <a:srgbClr val="00426E"/>
                </a:solidFill>
                <a:highlight>
                  <a:srgbClr val="FEB382"/>
                </a:highlight>
                <a:latin typeface="Lato"/>
                <a:ea typeface="Lato"/>
                <a:cs typeface="Lato"/>
                <a:sym typeface="Lato"/>
              </a:rPr>
              <a:t>How to we </a:t>
            </a:r>
            <a:r>
              <a:rPr b="1" lang="en-US" sz="4800">
                <a:solidFill>
                  <a:srgbClr val="00426E"/>
                </a:solidFill>
                <a:highlight>
                  <a:srgbClr val="FEB382"/>
                </a:highlight>
                <a:latin typeface="Lato"/>
                <a:ea typeface="Lato"/>
                <a:cs typeface="Lato"/>
                <a:sym typeface="Lato"/>
              </a:rPr>
              <a:t>synthesise</a:t>
            </a:r>
            <a:r>
              <a:rPr b="1" lang="en-US" sz="4800">
                <a:solidFill>
                  <a:srgbClr val="00426E"/>
                </a:solidFill>
                <a:highlight>
                  <a:srgbClr val="FEB382"/>
                </a:highlight>
                <a:latin typeface="Lato"/>
                <a:ea typeface="Lato"/>
                <a:cs typeface="Lato"/>
                <a:sym typeface="Lato"/>
              </a:rPr>
              <a:t> new proteins?</a:t>
            </a:r>
            <a:endParaRPr b="1" sz="4800">
              <a:solidFill>
                <a:srgbClr val="00426E"/>
              </a:solidFill>
              <a:highlight>
                <a:srgbClr val="FEB382"/>
              </a:highlight>
              <a:latin typeface="Lato"/>
              <a:ea typeface="Lato"/>
              <a:cs typeface="Lato"/>
              <a:sym typeface="Lato"/>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lang="en-US" sz="4800">
                <a:solidFill>
                  <a:srgbClr val="00426E"/>
                </a:solidFill>
                <a:latin typeface="Lato Light"/>
                <a:ea typeface="Lato Light"/>
                <a:cs typeface="Lato Light"/>
                <a:sym typeface="Lato Light"/>
              </a:rPr>
              <a:t>Develop systems that can </a:t>
            </a:r>
            <a:r>
              <a:rPr b="1" lang="en-US" sz="4800">
                <a:solidFill>
                  <a:srgbClr val="00426E"/>
                </a:solidFill>
                <a:latin typeface="Lato"/>
                <a:ea typeface="Lato"/>
                <a:cs typeface="Lato"/>
                <a:sym typeface="Lato"/>
              </a:rPr>
              <a:t>automatically adapt</a:t>
            </a:r>
            <a:r>
              <a:rPr lang="en-US" sz="4800">
                <a:solidFill>
                  <a:srgbClr val="00426E"/>
                </a:solidFill>
                <a:latin typeface="Lato Light"/>
                <a:ea typeface="Lato Light"/>
                <a:cs typeface="Lato Light"/>
                <a:sym typeface="Lato Light"/>
              </a:rPr>
              <a:t> and </a:t>
            </a:r>
            <a:r>
              <a:rPr b="1" lang="en-US" sz="4800">
                <a:solidFill>
                  <a:srgbClr val="00426E"/>
                </a:solidFill>
                <a:latin typeface="Lato"/>
                <a:ea typeface="Lato"/>
                <a:cs typeface="Lato"/>
                <a:sym typeface="Lato"/>
              </a:rPr>
              <a:t>customize themselves</a:t>
            </a:r>
            <a:r>
              <a:rPr lang="en-US" sz="4800">
                <a:solidFill>
                  <a:srgbClr val="00426E"/>
                </a:solidFill>
                <a:latin typeface="Lato Light"/>
                <a:ea typeface="Lato Light"/>
                <a:cs typeface="Lato Light"/>
                <a:sym typeface="Lato Light"/>
              </a:rPr>
              <a:t> to individual users (personalization). </a:t>
            </a:r>
            <a:r>
              <a:rPr b="1" lang="en-US" sz="4800">
                <a:solidFill>
                  <a:srgbClr val="00426E"/>
                </a:solidFill>
                <a:highlight>
                  <a:srgbClr val="FEB382"/>
                </a:highlight>
                <a:latin typeface="Lato"/>
                <a:ea typeface="Lato"/>
                <a:cs typeface="Lato"/>
                <a:sym typeface="Lato"/>
              </a:rPr>
              <a:t>How does your inbox filter spam?</a:t>
            </a:r>
            <a:endParaRPr b="1" sz="4800">
              <a:solidFill>
                <a:srgbClr val="00426E"/>
              </a:solidFill>
              <a:highlight>
                <a:srgbClr val="FEB382"/>
              </a:highlight>
              <a:latin typeface="Lato"/>
              <a:ea typeface="Lato"/>
              <a:cs typeface="Lato"/>
              <a:sym typeface="Lato"/>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lang="en-US" sz="4800">
                <a:solidFill>
                  <a:srgbClr val="00426E"/>
                </a:solidFill>
                <a:latin typeface="Lato Light"/>
                <a:ea typeface="Lato Light"/>
                <a:cs typeface="Lato Light"/>
                <a:sym typeface="Lato Light"/>
              </a:rPr>
              <a:t>Discover </a:t>
            </a:r>
            <a:r>
              <a:rPr b="1" lang="en-US" sz="4800">
                <a:solidFill>
                  <a:srgbClr val="00426E"/>
                </a:solidFill>
                <a:latin typeface="Lato"/>
                <a:ea typeface="Lato"/>
                <a:cs typeface="Lato"/>
                <a:sym typeface="Lato"/>
              </a:rPr>
              <a:t>new knowledge</a:t>
            </a:r>
            <a:r>
              <a:rPr lang="en-US" sz="4800">
                <a:solidFill>
                  <a:srgbClr val="00426E"/>
                </a:solidFill>
                <a:latin typeface="Lato Light"/>
                <a:ea typeface="Lato Light"/>
                <a:cs typeface="Lato Light"/>
                <a:sym typeface="Lato Light"/>
              </a:rPr>
              <a:t> from </a:t>
            </a:r>
            <a:r>
              <a:rPr b="1" lang="en-US" sz="4800">
                <a:solidFill>
                  <a:srgbClr val="00426E"/>
                </a:solidFill>
                <a:latin typeface="Lato"/>
                <a:ea typeface="Lato"/>
                <a:cs typeface="Lato"/>
                <a:sym typeface="Lato"/>
              </a:rPr>
              <a:t>large databases</a:t>
            </a:r>
            <a:r>
              <a:rPr lang="en-US" sz="4800">
                <a:solidFill>
                  <a:srgbClr val="00426E"/>
                </a:solidFill>
                <a:latin typeface="Lato Light"/>
                <a:ea typeface="Lato Light"/>
                <a:cs typeface="Lato Light"/>
                <a:sym typeface="Lato Light"/>
              </a:rPr>
              <a:t> (datamining).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b="1" lang="en-US" sz="4800">
                <a:solidFill>
                  <a:srgbClr val="00426E"/>
                </a:solidFill>
                <a:highlight>
                  <a:srgbClr val="FEB382"/>
                </a:highlight>
                <a:latin typeface="Lato"/>
                <a:ea typeface="Lato"/>
                <a:cs typeface="Lato"/>
                <a:sym typeface="Lato"/>
              </a:rPr>
              <a:t>How does each one of you surf youtube?</a:t>
            </a:r>
            <a:endParaRPr b="1" sz="4800">
              <a:solidFill>
                <a:srgbClr val="00426E"/>
              </a:solidFill>
              <a:highlight>
                <a:srgbClr val="FEB382"/>
              </a:highlight>
              <a:latin typeface="Lato"/>
              <a:ea typeface="Lato"/>
              <a:cs typeface="Lato"/>
              <a:sym typeface="Lato"/>
            </a:endParaRPr>
          </a:p>
        </p:txBody>
      </p:sp>
      <p:pic>
        <p:nvPicPr>
          <p:cNvPr descr="Why Machine Learning is The Future? | Sundar Pichai Talks About Machine Learning&#10;https://acadgild.com/big-data/deep-learning-course-training-certification?aff_id=6003&amp;source=youtube&amp;account=5cFUZ03Sbhc&amp;campaign=youtube_channel&amp;utm_source=youtube&amp;utm_medium=sundarpichai&amp;utm_campaign=youtube_channel&#10;It is 2017 and one technology which is expected to bring in a sea of innovation is Machine Learning. Be it the day to day life or high-end sophisticated innovation, the world is slowly but surely moving forward to become more Machine Learning reliant. Products of the Internet giant like Google or Facebook are heavily embedded around Machine Learning. &quot;We are making a big bet on machine learning and artificial intelligence. Advancement in machine learning will make a big difference in many many fields.&quot;, the Google CEO, Sundar Pichai said at IIT Kharagpur pointing out how effectively computers recognize image, voice or speech.&#10;&#10;For more updates on courses and tips follow us on:&#10;Facebook: https://www.facebook.com/acadgild&#10;Twitter: https://twitter.com/acadgild&#10;LinkedIn: https://www.linkedin.com/company/acadgild" id="198" name="Google Shape;198;p23" title="Why Machine Learning is The Future? | Sundar Pichai Talks About Machine Learning">
            <a:hlinkClick r:id="rId3"/>
          </p:cNvPr>
          <p:cNvPicPr preferRelativeResize="0"/>
          <p:nvPr/>
        </p:nvPicPr>
        <p:blipFill>
          <a:blip r:embed="rId4">
            <a:alphaModFix/>
          </a:blip>
          <a:stretch>
            <a:fillRect/>
          </a:stretch>
        </p:blipFill>
        <p:spPr>
          <a:xfrm>
            <a:off x="18543425" y="9244500"/>
            <a:ext cx="5586925" cy="419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 name="Shape 36"/>
        <p:cNvGrpSpPr/>
        <p:nvPr/>
      </p:nvGrpSpPr>
      <p:grpSpPr>
        <a:xfrm>
          <a:off x="0" y="0"/>
          <a:ext cx="0" cy="0"/>
          <a:chOff x="0" y="0"/>
          <a:chExt cx="0" cy="0"/>
        </a:xfrm>
      </p:grpSpPr>
      <p:sp>
        <p:nvSpPr>
          <p:cNvPr id="37" name="Google Shape;37;p6"/>
          <p:cNvSpPr txBox="1"/>
          <p:nvPr/>
        </p:nvSpPr>
        <p:spPr>
          <a:xfrm>
            <a:off x="1509700" y="2882200"/>
            <a:ext cx="12054000" cy="9540300"/>
          </a:xfrm>
          <a:prstGeom prst="rect">
            <a:avLst/>
          </a:prstGeom>
          <a:noFill/>
          <a:ln>
            <a:noFill/>
          </a:ln>
        </p:spPr>
        <p:txBody>
          <a:bodyPr anchorCtr="0" anchor="t" bIns="45700" lIns="45700" spcFirstLastPara="1" rIns="45700" wrap="square" tIns="45700">
            <a:noAutofit/>
          </a:bodyPr>
          <a:lstStyle/>
          <a:p>
            <a:pPr indent="0" lvl="0" marL="0" rtl="0" algn="just">
              <a:spcBef>
                <a:spcPts val="0"/>
              </a:spcBef>
              <a:spcAft>
                <a:spcPts val="0"/>
              </a:spcAft>
              <a:buNone/>
            </a:pPr>
            <a:r>
              <a:rPr b="1" lang="en-US" sz="4800">
                <a:solidFill>
                  <a:srgbClr val="00426E"/>
                </a:solidFill>
                <a:latin typeface="Lato"/>
                <a:ea typeface="Lato"/>
                <a:cs typeface="Lato"/>
                <a:sym typeface="Lato"/>
              </a:rPr>
              <a:t>Data science</a:t>
            </a:r>
            <a:r>
              <a:rPr lang="en-US" sz="4800">
                <a:solidFill>
                  <a:srgbClr val="00426E"/>
                </a:solidFill>
                <a:latin typeface="Lato Light"/>
                <a:ea typeface="Lato Light"/>
                <a:cs typeface="Lato Light"/>
                <a:sym typeface="Lato Light"/>
              </a:rPr>
              <a:t>, also known as data-driven science, is an interdisciplinary field about scientific methods, processes and systems to extract knowledge or insights from data in various forms, either structured or unstructured.</a:t>
            </a:r>
            <a:endParaRPr sz="4800">
              <a:solidFill>
                <a:srgbClr val="00426E"/>
              </a:solidFill>
              <a:latin typeface="Lato Light"/>
              <a:ea typeface="Lato Light"/>
              <a:cs typeface="Lato Light"/>
              <a:sym typeface="Lato Light"/>
            </a:endParaRPr>
          </a:p>
        </p:txBody>
      </p:sp>
      <p:cxnSp>
        <p:nvCxnSpPr>
          <p:cNvPr id="38" name="Google Shape;38;p6"/>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9" name="Google Shape;39;p6"/>
          <p:cNvSpPr txBox="1"/>
          <p:nvPr/>
        </p:nvSpPr>
        <p:spPr>
          <a:xfrm>
            <a:off x="1479550" y="748100"/>
            <a:ext cx="213969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What is </a:t>
            </a:r>
            <a:r>
              <a:rPr lang="en-US" sz="7000">
                <a:solidFill>
                  <a:srgbClr val="00426E"/>
                </a:solidFill>
                <a:latin typeface="Lato Black"/>
                <a:ea typeface="Lato Black"/>
                <a:cs typeface="Lato Black"/>
                <a:sym typeface="Lato Black"/>
              </a:rPr>
              <a:t>Data Science?</a:t>
            </a:r>
            <a:endParaRPr sz="7000">
              <a:solidFill>
                <a:srgbClr val="00426E"/>
              </a:solidFill>
              <a:latin typeface="Lato"/>
              <a:ea typeface="Lato"/>
              <a:cs typeface="Lato"/>
              <a:sym typeface="Lato"/>
            </a:endParaRPr>
          </a:p>
        </p:txBody>
      </p:sp>
      <p:pic>
        <p:nvPicPr>
          <p:cNvPr id="40" name="Google Shape;40;p6"/>
          <p:cNvPicPr preferRelativeResize="0"/>
          <p:nvPr/>
        </p:nvPicPr>
        <p:blipFill>
          <a:blip r:embed="rId3">
            <a:alphaModFix/>
          </a:blip>
          <a:stretch>
            <a:fillRect/>
          </a:stretch>
        </p:blipFill>
        <p:spPr>
          <a:xfrm>
            <a:off x="14441250" y="3093325"/>
            <a:ext cx="9458325" cy="8572500"/>
          </a:xfrm>
          <a:prstGeom prst="rect">
            <a:avLst/>
          </a:prstGeom>
          <a:noFill/>
          <a:ln>
            <a:noFill/>
          </a:ln>
        </p:spPr>
      </p:pic>
      <p:pic>
        <p:nvPicPr>
          <p:cNvPr id="41" name="Google Shape;41;p6"/>
          <p:cNvPicPr preferRelativeResize="0"/>
          <p:nvPr/>
        </p:nvPicPr>
        <p:blipFill>
          <a:blip r:embed="rId4">
            <a:alphaModFix/>
          </a:blip>
          <a:stretch>
            <a:fillRect/>
          </a:stretch>
        </p:blipFill>
        <p:spPr>
          <a:xfrm>
            <a:off x="1645300" y="7477700"/>
            <a:ext cx="10652899" cy="5986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cxnSp>
        <p:nvCxnSpPr>
          <p:cNvPr id="203" name="Google Shape;203;p24"/>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04" name="Google Shape;204;p24"/>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Why should you study</a:t>
            </a:r>
            <a:r>
              <a:rPr lang="en-US" sz="7000">
                <a:solidFill>
                  <a:srgbClr val="00426E"/>
                </a:solidFill>
                <a:latin typeface="Lato Black"/>
                <a:ea typeface="Lato Black"/>
                <a:cs typeface="Lato Black"/>
                <a:sym typeface="Lato Black"/>
              </a:rPr>
              <a:t> Machine Learning</a:t>
            </a:r>
            <a:r>
              <a:rPr lang="en-US" sz="7000">
                <a:solidFill>
                  <a:srgbClr val="00426E"/>
                </a:solidFill>
                <a:latin typeface="Lato"/>
                <a:ea typeface="Lato"/>
                <a:cs typeface="Lato"/>
                <a:sym typeface="Lato"/>
              </a:rPr>
              <a:t>?</a:t>
            </a:r>
            <a:endParaRPr sz="7000">
              <a:solidFill>
                <a:srgbClr val="00426E"/>
              </a:solidFill>
              <a:latin typeface="Lato"/>
              <a:ea typeface="Lato"/>
              <a:cs typeface="Lato"/>
              <a:sym typeface="Lato"/>
            </a:endParaRPr>
          </a:p>
        </p:txBody>
      </p:sp>
      <p:sp>
        <p:nvSpPr>
          <p:cNvPr id="205" name="Google Shape;205;p24"/>
          <p:cNvSpPr txBox="1"/>
          <p:nvPr/>
        </p:nvSpPr>
        <p:spPr>
          <a:xfrm>
            <a:off x="1442175" y="2536250"/>
            <a:ext cx="14746200" cy="9540300"/>
          </a:xfrm>
          <a:prstGeom prst="rect">
            <a:avLst/>
          </a:prstGeom>
          <a:noFill/>
          <a:ln>
            <a:noFill/>
          </a:ln>
        </p:spPr>
        <p:txBody>
          <a:bodyPr anchorCtr="0" anchor="t" bIns="45700" lIns="45700" spcFirstLastPara="1" rIns="45700" wrap="square" tIns="45700">
            <a:noAutofit/>
          </a:bodyPr>
          <a:lstStyle/>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Many basic effective and efficient algorithms available</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Large amounts of online data available</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Large amounts of computational resources available</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Being in the right space matters more than doing exactly the right thing.</a:t>
            </a:r>
            <a:endParaRPr sz="4800">
              <a:solidFill>
                <a:srgbClr val="00426E"/>
              </a:solidFill>
              <a:latin typeface="Lato Light"/>
              <a:ea typeface="Lato Light"/>
              <a:cs typeface="Lato Light"/>
              <a:sym typeface="Lato Light"/>
            </a:endParaRPr>
          </a:p>
          <a:p>
            <a:pPr indent="-533400" lvl="1" marL="9144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Startup in SF vs Startup Elsewhere in the world</a:t>
            </a:r>
            <a:endParaRPr sz="4800">
              <a:solidFill>
                <a:srgbClr val="00426E"/>
              </a:solidFill>
              <a:latin typeface="Lato Light"/>
              <a:ea typeface="Lato Light"/>
              <a:cs typeface="Lato Light"/>
              <a:sym typeface="Lato Light"/>
            </a:endParaRPr>
          </a:p>
          <a:p>
            <a:pPr indent="-533400" lvl="1" marL="9144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Think about internet companies on 1998 </a:t>
            </a:r>
            <a:endParaRPr sz="4800">
              <a:solidFill>
                <a:srgbClr val="00426E"/>
              </a:solidFill>
              <a:latin typeface="Lato Light"/>
              <a:ea typeface="Lato Light"/>
              <a:cs typeface="Lato Light"/>
              <a:sym typeface="Lato Light"/>
            </a:endParaRPr>
          </a:p>
          <a:p>
            <a:pPr indent="-533400" lvl="1" marL="9144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Gold Mining in California</a:t>
            </a:r>
            <a:endParaRPr sz="4800">
              <a:solidFill>
                <a:srgbClr val="00426E"/>
              </a:solidFill>
              <a:latin typeface="Lato Light"/>
              <a:ea typeface="Lato Light"/>
              <a:cs typeface="Lato Light"/>
              <a:sym typeface="Lato Light"/>
            </a:endParaRPr>
          </a:p>
          <a:p>
            <a:pPr indent="-533400" lvl="1" marL="914400" rtl="0" algn="just">
              <a:lnSpc>
                <a:spcPct val="150000"/>
              </a:lnSpc>
              <a:spcBef>
                <a:spcPts val="0"/>
              </a:spcBef>
              <a:spcAft>
                <a:spcPts val="0"/>
              </a:spcAft>
              <a:buClr>
                <a:srgbClr val="00426E"/>
              </a:buClr>
              <a:buSzPts val="4800"/>
              <a:buFont typeface="Lato Light"/>
              <a:buChar char="○"/>
            </a:pPr>
            <a:r>
              <a:rPr lang="en-US" sz="4800">
                <a:solidFill>
                  <a:srgbClr val="00426E"/>
                </a:solidFill>
                <a:latin typeface="Lato Light"/>
                <a:ea typeface="Lato Light"/>
                <a:cs typeface="Lato Light"/>
                <a:sym typeface="Lato Light"/>
              </a:rPr>
              <a:t>Hopefully we have also proved that this not a hype. </a:t>
            </a:r>
            <a:endParaRPr b="1" sz="4800">
              <a:solidFill>
                <a:srgbClr val="00426E"/>
              </a:solidFill>
              <a:latin typeface="Lato"/>
              <a:ea typeface="Lato"/>
              <a:cs typeface="Lato"/>
              <a:sym typeface="Lato"/>
            </a:endParaRPr>
          </a:p>
        </p:txBody>
      </p:sp>
      <p:pic>
        <p:nvPicPr>
          <p:cNvPr id="206" name="Google Shape;206;p24"/>
          <p:cNvPicPr preferRelativeResize="0"/>
          <p:nvPr/>
        </p:nvPicPr>
        <p:blipFill rotWithShape="1">
          <a:blip r:embed="rId3">
            <a:alphaModFix/>
          </a:blip>
          <a:srcRect b="0" l="14380" r="21190" t="0"/>
          <a:stretch/>
        </p:blipFill>
        <p:spPr>
          <a:xfrm>
            <a:off x="18058150" y="2536250"/>
            <a:ext cx="4389126" cy="9077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cxnSp>
        <p:nvCxnSpPr>
          <p:cNvPr id="211" name="Google Shape;211;p25"/>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12" name="Google Shape;212;p25"/>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Machine Learning</a:t>
            </a:r>
            <a:r>
              <a:rPr lang="en-US" sz="7000">
                <a:solidFill>
                  <a:srgbClr val="00426E"/>
                </a:solidFill>
                <a:latin typeface="Lato"/>
                <a:ea typeface="Lato"/>
                <a:cs typeface="Lato"/>
                <a:sym typeface="Lato"/>
              </a:rPr>
              <a:t> Definition</a:t>
            </a:r>
            <a:endParaRPr sz="7000">
              <a:solidFill>
                <a:srgbClr val="00426E"/>
              </a:solidFill>
              <a:latin typeface="Lato"/>
              <a:ea typeface="Lato"/>
              <a:cs typeface="Lato"/>
              <a:sym typeface="Lato"/>
            </a:endParaRPr>
          </a:p>
        </p:txBody>
      </p:sp>
      <p:sp>
        <p:nvSpPr>
          <p:cNvPr id="213" name="Google Shape;213;p25"/>
          <p:cNvSpPr txBox="1"/>
          <p:nvPr/>
        </p:nvSpPr>
        <p:spPr>
          <a:xfrm>
            <a:off x="1556950" y="2865175"/>
            <a:ext cx="21257400" cy="9540300"/>
          </a:xfrm>
          <a:prstGeom prst="rect">
            <a:avLst/>
          </a:prstGeom>
          <a:noFill/>
          <a:ln>
            <a:noFill/>
          </a:ln>
        </p:spPr>
        <p:txBody>
          <a:bodyPr anchorCtr="0" anchor="t" bIns="45700" lIns="45700" spcFirstLastPara="1" rIns="45700" wrap="square" tIns="45700">
            <a:noAutofit/>
          </a:bodyPr>
          <a:lstStyle/>
          <a:p>
            <a:pPr indent="0" lvl="0" marL="0" rtl="0" algn="just">
              <a:lnSpc>
                <a:spcPct val="150000"/>
              </a:lnSpc>
              <a:spcBef>
                <a:spcPts val="0"/>
              </a:spcBef>
              <a:spcAft>
                <a:spcPts val="0"/>
              </a:spcAft>
              <a:buNone/>
            </a:pPr>
            <a:r>
              <a:rPr lang="en-US" sz="3600">
                <a:solidFill>
                  <a:srgbClr val="00426E"/>
                </a:solidFill>
                <a:latin typeface="Lato Light"/>
                <a:ea typeface="Lato Light"/>
                <a:cs typeface="Lato Light"/>
                <a:sym typeface="Lato Light"/>
              </a:rPr>
              <a:t>Study of algorithms that given a</a:t>
            </a:r>
            <a:r>
              <a:rPr b="1" lang="en-US" sz="3600">
                <a:solidFill>
                  <a:srgbClr val="00426E"/>
                </a:solidFill>
                <a:latin typeface="Lato"/>
                <a:ea typeface="Lato"/>
                <a:cs typeface="Lato"/>
                <a:sym typeface="Lato"/>
              </a:rPr>
              <a:t> task T</a:t>
            </a:r>
            <a:r>
              <a:rPr lang="en-US" sz="3600">
                <a:solidFill>
                  <a:srgbClr val="00426E"/>
                </a:solidFill>
                <a:latin typeface="Lato Light"/>
                <a:ea typeface="Lato Light"/>
                <a:cs typeface="Lato Light"/>
                <a:sym typeface="Lato Light"/>
              </a:rPr>
              <a:t>, they </a:t>
            </a:r>
            <a:r>
              <a:rPr b="1" lang="en-US" sz="3600">
                <a:solidFill>
                  <a:srgbClr val="00426E"/>
                </a:solidFill>
                <a:latin typeface="Lato"/>
                <a:ea typeface="Lato"/>
                <a:cs typeface="Lato"/>
                <a:sym typeface="Lato"/>
              </a:rPr>
              <a:t>improve their performance P</a:t>
            </a:r>
            <a:r>
              <a:rPr lang="en-US" sz="3600">
                <a:solidFill>
                  <a:srgbClr val="00426E"/>
                </a:solidFill>
                <a:latin typeface="Lato Light"/>
                <a:ea typeface="Lato Light"/>
                <a:cs typeface="Lato Light"/>
                <a:sym typeface="Lato Light"/>
              </a:rPr>
              <a:t> based on </a:t>
            </a:r>
            <a:r>
              <a:rPr b="1" lang="en-US" sz="3600">
                <a:solidFill>
                  <a:srgbClr val="00426E"/>
                </a:solidFill>
                <a:latin typeface="Lato"/>
                <a:ea typeface="Lato"/>
                <a:cs typeface="Lato"/>
                <a:sym typeface="Lato"/>
              </a:rPr>
              <a:t>experience E</a:t>
            </a:r>
            <a:r>
              <a:rPr lang="en-US" sz="3600">
                <a:solidFill>
                  <a:srgbClr val="00426E"/>
                </a:solidFill>
                <a:latin typeface="Lato Light"/>
                <a:ea typeface="Lato Light"/>
                <a:cs typeface="Lato Light"/>
                <a:sym typeface="Lato Light"/>
              </a:rPr>
              <a:t>. </a:t>
            </a:r>
            <a:br>
              <a:rPr lang="en-US" sz="3600">
                <a:solidFill>
                  <a:srgbClr val="00426E"/>
                </a:solidFill>
                <a:latin typeface="Lato Light"/>
                <a:ea typeface="Lato Light"/>
                <a:cs typeface="Lato Light"/>
                <a:sym typeface="Lato Light"/>
              </a:rPr>
            </a:b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lang="en-US" sz="3600">
                <a:solidFill>
                  <a:srgbClr val="00426E"/>
                </a:solidFill>
                <a:latin typeface="Lato Light"/>
                <a:ea typeface="Lato Light"/>
                <a:cs typeface="Lato Light"/>
                <a:sym typeface="Lato Light"/>
              </a:rPr>
              <a:t>In a way, learning implies : &lt;T,P,E&gt;</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lang="en-US" sz="3600">
                <a:solidFill>
                  <a:srgbClr val="00426E"/>
                </a:solidFill>
                <a:latin typeface="Lato Light"/>
                <a:ea typeface="Lato Light"/>
                <a:cs typeface="Lato Light"/>
                <a:sym typeface="Lato Light"/>
              </a:rPr>
              <a:t>Some examples:</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b="1" lang="en-US" sz="3600">
                <a:solidFill>
                  <a:srgbClr val="00426E"/>
                </a:solidFill>
                <a:latin typeface="Lato"/>
                <a:ea typeface="Lato"/>
                <a:cs typeface="Lato"/>
                <a:sym typeface="Lato"/>
              </a:rPr>
              <a:t>T: </a:t>
            </a:r>
            <a:r>
              <a:rPr lang="en-US" sz="3600">
                <a:solidFill>
                  <a:srgbClr val="00426E"/>
                </a:solidFill>
                <a:latin typeface="Lato Light"/>
                <a:ea typeface="Lato Light"/>
                <a:cs typeface="Lato Light"/>
                <a:sym typeface="Lato Light"/>
              </a:rPr>
              <a:t>Handwritten words recognition</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b="1" lang="en-US" sz="3600">
                <a:solidFill>
                  <a:srgbClr val="00426E"/>
                </a:solidFill>
                <a:latin typeface="Lato"/>
                <a:ea typeface="Lato"/>
                <a:cs typeface="Lato"/>
                <a:sym typeface="Lato"/>
              </a:rPr>
              <a:t>P: </a:t>
            </a:r>
            <a:r>
              <a:rPr lang="en-US" sz="3600">
                <a:solidFill>
                  <a:srgbClr val="00426E"/>
                </a:solidFill>
                <a:latin typeface="Lato Light"/>
                <a:ea typeface="Lato Light"/>
                <a:cs typeface="Lato Light"/>
                <a:sym typeface="Lato Light"/>
              </a:rPr>
              <a:t>Percentage of words identified correctly</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b="1" lang="en-US" sz="3600">
                <a:solidFill>
                  <a:srgbClr val="00426E"/>
                </a:solidFill>
                <a:latin typeface="Lato"/>
                <a:ea typeface="Lato"/>
                <a:cs typeface="Lato"/>
                <a:sym typeface="Lato"/>
              </a:rPr>
              <a:t>E: </a:t>
            </a:r>
            <a:r>
              <a:rPr lang="en-US" sz="3600">
                <a:solidFill>
                  <a:srgbClr val="00426E"/>
                </a:solidFill>
                <a:latin typeface="Lato Light"/>
                <a:ea typeface="Lato Light"/>
                <a:cs typeface="Lato Light"/>
                <a:sym typeface="Lato Light"/>
              </a:rPr>
              <a:t>Database of handwritten words</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b="1" lang="en-US" sz="3600">
                <a:solidFill>
                  <a:srgbClr val="00426E"/>
                </a:solidFill>
                <a:latin typeface="Lato"/>
                <a:ea typeface="Lato"/>
                <a:cs typeface="Lato"/>
                <a:sym typeface="Lato"/>
              </a:rPr>
              <a:t>T: </a:t>
            </a:r>
            <a:r>
              <a:rPr lang="en-US" sz="3600">
                <a:solidFill>
                  <a:srgbClr val="00426E"/>
                </a:solidFill>
                <a:latin typeface="Lato Light"/>
                <a:ea typeface="Lato Light"/>
                <a:cs typeface="Lato Light"/>
                <a:sym typeface="Lato Light"/>
              </a:rPr>
              <a:t>Driving autonomously using LIDAR</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b="1" lang="en-US" sz="3600">
                <a:solidFill>
                  <a:srgbClr val="00426E"/>
                </a:solidFill>
                <a:latin typeface="Lato"/>
                <a:ea typeface="Lato"/>
                <a:cs typeface="Lato"/>
                <a:sym typeface="Lato"/>
              </a:rPr>
              <a:t>P: </a:t>
            </a:r>
            <a:r>
              <a:rPr lang="en-US" sz="3600">
                <a:solidFill>
                  <a:srgbClr val="00426E"/>
                </a:solidFill>
                <a:latin typeface="Lato Light"/>
                <a:ea typeface="Lato Light"/>
                <a:cs typeface="Lato Light"/>
                <a:sym typeface="Lato Light"/>
              </a:rPr>
              <a:t>Average distance covered before a mistake</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b="1" lang="en-US" sz="3600">
                <a:solidFill>
                  <a:srgbClr val="00426E"/>
                </a:solidFill>
                <a:latin typeface="Lato"/>
                <a:ea typeface="Lato"/>
                <a:cs typeface="Lato"/>
                <a:sym typeface="Lato"/>
              </a:rPr>
              <a:t>E: </a:t>
            </a:r>
            <a:r>
              <a:rPr lang="en-US" sz="3600">
                <a:solidFill>
                  <a:srgbClr val="00426E"/>
                </a:solidFill>
                <a:latin typeface="Lato Light"/>
                <a:ea typeface="Lato Light"/>
                <a:cs typeface="Lato Light"/>
                <a:sym typeface="Lato Light"/>
              </a:rPr>
              <a:t>Sequence of images and direction </a:t>
            </a:r>
            <a:r>
              <a:rPr lang="en-US" sz="3600">
                <a:solidFill>
                  <a:srgbClr val="00426E"/>
                </a:solidFill>
                <a:latin typeface="Lato Light"/>
                <a:ea typeface="Lato Light"/>
                <a:cs typeface="Lato Light"/>
                <a:sym typeface="Lato Light"/>
              </a:rPr>
              <a:t>commands</a:t>
            </a:r>
            <a:r>
              <a:rPr lang="en-US" sz="3600">
                <a:solidFill>
                  <a:srgbClr val="00426E"/>
                </a:solidFill>
                <a:latin typeface="Lato Light"/>
                <a:ea typeface="Lato Light"/>
                <a:cs typeface="Lato Light"/>
                <a:sym typeface="Lato Light"/>
              </a:rPr>
              <a:t> recorded while a human was driving (millions of km and data actually)</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cxnSp>
        <p:nvCxnSpPr>
          <p:cNvPr id="218" name="Google Shape;218;p26"/>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19" name="Google Shape;219;p26"/>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Machine Learning</a:t>
            </a:r>
            <a:r>
              <a:rPr lang="en-US" sz="7000">
                <a:solidFill>
                  <a:srgbClr val="00426E"/>
                </a:solidFill>
                <a:latin typeface="Lato"/>
                <a:ea typeface="Lato"/>
                <a:cs typeface="Lato"/>
                <a:sym typeface="Lato"/>
              </a:rPr>
              <a:t> Examples</a:t>
            </a:r>
            <a:endParaRPr sz="7000">
              <a:solidFill>
                <a:srgbClr val="00426E"/>
              </a:solidFill>
              <a:latin typeface="Lato"/>
              <a:ea typeface="Lato"/>
              <a:cs typeface="Lato"/>
              <a:sym typeface="Lato"/>
            </a:endParaRPr>
          </a:p>
        </p:txBody>
      </p:sp>
      <p:sp>
        <p:nvSpPr>
          <p:cNvPr id="220" name="Google Shape;220;p26"/>
          <p:cNvSpPr txBox="1"/>
          <p:nvPr/>
        </p:nvSpPr>
        <p:spPr>
          <a:xfrm>
            <a:off x="1556950" y="2865175"/>
            <a:ext cx="21257400" cy="9540300"/>
          </a:xfrm>
          <a:prstGeom prst="rect">
            <a:avLst/>
          </a:prstGeom>
          <a:noFill/>
          <a:ln>
            <a:noFill/>
          </a:ln>
        </p:spPr>
        <p:txBody>
          <a:bodyPr anchorCtr="0" anchor="t" bIns="45700" lIns="45700" spcFirstLastPara="1" rIns="45700" wrap="square" tIns="45700">
            <a:noAutofit/>
          </a:bodyPr>
          <a:lstStyle/>
          <a:p>
            <a:pPr indent="0" lvl="0" marL="0" rtl="0" algn="just">
              <a:lnSpc>
                <a:spcPct val="150000"/>
              </a:lnSpc>
              <a:spcBef>
                <a:spcPts val="0"/>
              </a:spcBef>
              <a:spcAft>
                <a:spcPts val="0"/>
              </a:spcAft>
              <a:buNone/>
            </a:pPr>
            <a:r>
              <a:rPr lang="en-US" sz="3600">
                <a:solidFill>
                  <a:srgbClr val="00426E"/>
                </a:solidFill>
                <a:latin typeface="Lato Light"/>
                <a:ea typeface="Lato Light"/>
                <a:cs typeface="Lato Light"/>
                <a:sym typeface="Lato Light"/>
              </a:rPr>
              <a:t>Study of algorithms that given a</a:t>
            </a:r>
            <a:r>
              <a:rPr b="1" lang="en-US" sz="3600">
                <a:solidFill>
                  <a:srgbClr val="00426E"/>
                </a:solidFill>
                <a:latin typeface="Lato"/>
                <a:ea typeface="Lato"/>
                <a:cs typeface="Lato"/>
                <a:sym typeface="Lato"/>
              </a:rPr>
              <a:t> task T</a:t>
            </a:r>
            <a:r>
              <a:rPr lang="en-US" sz="3600">
                <a:solidFill>
                  <a:srgbClr val="00426E"/>
                </a:solidFill>
                <a:latin typeface="Lato Light"/>
                <a:ea typeface="Lato Light"/>
                <a:cs typeface="Lato Light"/>
                <a:sym typeface="Lato Light"/>
              </a:rPr>
              <a:t>, they </a:t>
            </a:r>
            <a:r>
              <a:rPr b="1" lang="en-US" sz="3600">
                <a:solidFill>
                  <a:srgbClr val="00426E"/>
                </a:solidFill>
                <a:latin typeface="Lato"/>
                <a:ea typeface="Lato"/>
                <a:cs typeface="Lato"/>
                <a:sym typeface="Lato"/>
              </a:rPr>
              <a:t>improve their performance P</a:t>
            </a:r>
            <a:r>
              <a:rPr lang="en-US" sz="3600">
                <a:solidFill>
                  <a:srgbClr val="00426E"/>
                </a:solidFill>
                <a:latin typeface="Lato Light"/>
                <a:ea typeface="Lato Light"/>
                <a:cs typeface="Lato Light"/>
                <a:sym typeface="Lato Light"/>
              </a:rPr>
              <a:t> based on </a:t>
            </a:r>
            <a:r>
              <a:rPr b="1" lang="en-US" sz="3600">
                <a:solidFill>
                  <a:srgbClr val="00426E"/>
                </a:solidFill>
                <a:latin typeface="Lato"/>
                <a:ea typeface="Lato"/>
                <a:cs typeface="Lato"/>
                <a:sym typeface="Lato"/>
              </a:rPr>
              <a:t>experience E</a:t>
            </a:r>
            <a:r>
              <a:rPr lang="en-US" sz="3600">
                <a:solidFill>
                  <a:srgbClr val="00426E"/>
                </a:solidFill>
                <a:latin typeface="Lato Light"/>
                <a:ea typeface="Lato Light"/>
                <a:cs typeface="Lato Light"/>
                <a:sym typeface="Lato Light"/>
              </a:rPr>
              <a:t>. </a:t>
            </a:r>
            <a:br>
              <a:rPr lang="en-US" sz="3600">
                <a:solidFill>
                  <a:srgbClr val="00426E"/>
                </a:solidFill>
                <a:latin typeface="Lato Light"/>
                <a:ea typeface="Lato Light"/>
                <a:cs typeface="Lato Light"/>
                <a:sym typeface="Lato Light"/>
              </a:rPr>
            </a:b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lang="en-US" sz="3600">
                <a:solidFill>
                  <a:srgbClr val="00426E"/>
                </a:solidFill>
                <a:latin typeface="Lato Light"/>
                <a:ea typeface="Lato Light"/>
                <a:cs typeface="Lato Light"/>
                <a:sym typeface="Lato Light"/>
              </a:rPr>
              <a:t>Let’s think of some : &lt;T,P,E&gt;</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p:txBody>
      </p:sp>
      <p:pic>
        <p:nvPicPr>
          <p:cNvPr id="221" name="Google Shape;221;p26"/>
          <p:cNvPicPr preferRelativeResize="0"/>
          <p:nvPr/>
        </p:nvPicPr>
        <p:blipFill>
          <a:blip r:embed="rId3">
            <a:alphaModFix/>
          </a:blip>
          <a:stretch>
            <a:fillRect/>
          </a:stretch>
        </p:blipFill>
        <p:spPr>
          <a:xfrm>
            <a:off x="1556950" y="5678275"/>
            <a:ext cx="5749524" cy="5749524"/>
          </a:xfrm>
          <a:prstGeom prst="rect">
            <a:avLst/>
          </a:prstGeom>
          <a:noFill/>
          <a:ln>
            <a:noFill/>
          </a:ln>
        </p:spPr>
      </p:pic>
      <p:pic>
        <p:nvPicPr>
          <p:cNvPr id="222" name="Google Shape;222;p26"/>
          <p:cNvPicPr preferRelativeResize="0"/>
          <p:nvPr/>
        </p:nvPicPr>
        <p:blipFill>
          <a:blip r:embed="rId4">
            <a:alphaModFix/>
          </a:blip>
          <a:stretch>
            <a:fillRect/>
          </a:stretch>
        </p:blipFill>
        <p:spPr>
          <a:xfrm>
            <a:off x="8261813" y="5066675"/>
            <a:ext cx="3514725" cy="7143750"/>
          </a:xfrm>
          <a:prstGeom prst="rect">
            <a:avLst/>
          </a:prstGeom>
          <a:noFill/>
          <a:ln>
            <a:noFill/>
          </a:ln>
        </p:spPr>
      </p:pic>
      <p:pic>
        <p:nvPicPr>
          <p:cNvPr id="223" name="Google Shape;223;p26"/>
          <p:cNvPicPr preferRelativeResize="0"/>
          <p:nvPr/>
        </p:nvPicPr>
        <p:blipFill>
          <a:blip r:embed="rId5">
            <a:alphaModFix/>
          </a:blip>
          <a:stretch>
            <a:fillRect/>
          </a:stretch>
        </p:blipFill>
        <p:spPr>
          <a:xfrm>
            <a:off x="14124100" y="6513063"/>
            <a:ext cx="7620000" cy="5114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cxnSp>
        <p:nvCxnSpPr>
          <p:cNvPr id="228" name="Google Shape;228;p27"/>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29" name="Google Shape;229;p27"/>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Machine Learning</a:t>
            </a:r>
            <a:r>
              <a:rPr lang="en-US" sz="7000">
                <a:solidFill>
                  <a:srgbClr val="00426E"/>
                </a:solidFill>
                <a:latin typeface="Lato"/>
                <a:ea typeface="Lato"/>
                <a:cs typeface="Lato"/>
                <a:sym typeface="Lato"/>
              </a:rPr>
              <a:t> in your Projects</a:t>
            </a:r>
            <a:endParaRPr sz="7000">
              <a:solidFill>
                <a:srgbClr val="00426E"/>
              </a:solidFill>
              <a:latin typeface="Lato"/>
              <a:ea typeface="Lato"/>
              <a:cs typeface="Lato"/>
              <a:sym typeface="Lato"/>
            </a:endParaRPr>
          </a:p>
        </p:txBody>
      </p:sp>
      <p:sp>
        <p:nvSpPr>
          <p:cNvPr id="230" name="Google Shape;230;p27"/>
          <p:cNvSpPr txBox="1"/>
          <p:nvPr/>
        </p:nvSpPr>
        <p:spPr>
          <a:xfrm>
            <a:off x="1556950" y="2865175"/>
            <a:ext cx="21257400" cy="4148700"/>
          </a:xfrm>
          <a:prstGeom prst="rect">
            <a:avLst/>
          </a:prstGeom>
          <a:noFill/>
          <a:ln>
            <a:noFill/>
          </a:ln>
        </p:spPr>
        <p:txBody>
          <a:bodyPr anchorCtr="0" anchor="t" bIns="45700" lIns="45700" spcFirstLastPara="1" rIns="45700" wrap="square" tIns="45700">
            <a:noAutofit/>
          </a:bodyPr>
          <a:lstStyle/>
          <a:p>
            <a:pPr indent="0" lvl="0" marL="0" rtl="0" algn="just">
              <a:lnSpc>
                <a:spcPct val="150000"/>
              </a:lnSpc>
              <a:spcBef>
                <a:spcPts val="0"/>
              </a:spcBef>
              <a:spcAft>
                <a:spcPts val="0"/>
              </a:spcAft>
              <a:buNone/>
            </a:pPr>
            <a:r>
              <a:rPr lang="en-US" sz="3600">
                <a:solidFill>
                  <a:srgbClr val="00426E"/>
                </a:solidFill>
                <a:latin typeface="Lato Light"/>
                <a:ea typeface="Lato Light"/>
                <a:cs typeface="Lato Light"/>
                <a:sym typeface="Lato Light"/>
              </a:rPr>
              <a:t>Study of algorithms that given a</a:t>
            </a:r>
            <a:r>
              <a:rPr b="1" lang="en-US" sz="3600">
                <a:solidFill>
                  <a:srgbClr val="00426E"/>
                </a:solidFill>
                <a:latin typeface="Lato"/>
                <a:ea typeface="Lato"/>
                <a:cs typeface="Lato"/>
                <a:sym typeface="Lato"/>
              </a:rPr>
              <a:t> task T</a:t>
            </a:r>
            <a:r>
              <a:rPr lang="en-US" sz="3600">
                <a:solidFill>
                  <a:srgbClr val="00426E"/>
                </a:solidFill>
                <a:latin typeface="Lato Light"/>
                <a:ea typeface="Lato Light"/>
                <a:cs typeface="Lato Light"/>
                <a:sym typeface="Lato Light"/>
              </a:rPr>
              <a:t>, they </a:t>
            </a:r>
            <a:r>
              <a:rPr b="1" lang="en-US" sz="3600">
                <a:solidFill>
                  <a:srgbClr val="00426E"/>
                </a:solidFill>
                <a:latin typeface="Lato"/>
                <a:ea typeface="Lato"/>
                <a:cs typeface="Lato"/>
                <a:sym typeface="Lato"/>
              </a:rPr>
              <a:t>improve their performance P</a:t>
            </a:r>
            <a:r>
              <a:rPr lang="en-US" sz="3600">
                <a:solidFill>
                  <a:srgbClr val="00426E"/>
                </a:solidFill>
                <a:latin typeface="Lato Light"/>
                <a:ea typeface="Lato Light"/>
                <a:cs typeface="Lato Light"/>
                <a:sym typeface="Lato Light"/>
              </a:rPr>
              <a:t> based on </a:t>
            </a:r>
            <a:r>
              <a:rPr b="1" lang="en-US" sz="3600">
                <a:solidFill>
                  <a:srgbClr val="00426E"/>
                </a:solidFill>
                <a:latin typeface="Lato"/>
                <a:ea typeface="Lato"/>
                <a:cs typeface="Lato"/>
                <a:sym typeface="Lato"/>
              </a:rPr>
              <a:t>experience E</a:t>
            </a:r>
            <a:r>
              <a:rPr lang="en-US" sz="3600">
                <a:solidFill>
                  <a:srgbClr val="00426E"/>
                </a:solidFill>
                <a:latin typeface="Lato Light"/>
                <a:ea typeface="Lato Light"/>
                <a:cs typeface="Lato Light"/>
                <a:sym typeface="Lato Light"/>
              </a:rPr>
              <a:t>. </a:t>
            </a:r>
            <a:br>
              <a:rPr lang="en-US" sz="3600">
                <a:solidFill>
                  <a:srgbClr val="00426E"/>
                </a:solidFill>
                <a:latin typeface="Lato Light"/>
                <a:ea typeface="Lato Light"/>
                <a:cs typeface="Lato Light"/>
                <a:sym typeface="Lato Light"/>
              </a:rPr>
            </a:b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lang="en-US" sz="3600">
                <a:solidFill>
                  <a:srgbClr val="00426E"/>
                </a:solidFill>
                <a:latin typeface="Lato Light"/>
                <a:ea typeface="Lato Light"/>
                <a:cs typeface="Lato Light"/>
                <a:sym typeface="Lato Light"/>
              </a:rPr>
              <a:t>Let’s think of some : &lt;T,P,E&gt; …. With your projects!</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rPr lang="en-US" sz="3600">
                <a:solidFill>
                  <a:srgbClr val="00426E"/>
                </a:solidFill>
                <a:latin typeface="Lato Light"/>
                <a:ea typeface="Lato Light"/>
                <a:cs typeface="Lato Light"/>
                <a:sym typeface="Lato Light"/>
              </a:rPr>
              <a:t>Do you already know what you would like to do? </a:t>
            </a:r>
            <a:r>
              <a:rPr b="1" lang="en-US" sz="3600">
                <a:solidFill>
                  <a:srgbClr val="00426E"/>
                </a:solidFill>
                <a:latin typeface="Lato"/>
                <a:ea typeface="Lato"/>
                <a:cs typeface="Lato"/>
                <a:sym typeface="Lato"/>
              </a:rPr>
              <a:t>Let’s think of at least a field.</a:t>
            </a:r>
            <a:endParaRPr b="1"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p:txBody>
      </p:sp>
      <p:pic>
        <p:nvPicPr>
          <p:cNvPr descr="https://www.jamesmadison.org/wp-content/uploads/2019/04/589.jpg" id="231" name="Google Shape;231;p27"/>
          <p:cNvPicPr preferRelativeResize="0"/>
          <p:nvPr/>
        </p:nvPicPr>
        <p:blipFill rotWithShape="1">
          <a:blip r:embed="rId3">
            <a:alphaModFix/>
          </a:blip>
          <a:srcRect b="15112" l="0" r="0" t="21282"/>
          <a:stretch/>
        </p:blipFill>
        <p:spPr>
          <a:xfrm>
            <a:off x="1556950" y="7616050"/>
            <a:ext cx="15233753" cy="5439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cxnSp>
        <p:nvCxnSpPr>
          <p:cNvPr id="236" name="Google Shape;236;p28"/>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37" name="Google Shape;237;p28"/>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Two types </a:t>
            </a:r>
            <a:r>
              <a:rPr lang="en-US" sz="7000">
                <a:solidFill>
                  <a:srgbClr val="00426E"/>
                </a:solidFill>
                <a:latin typeface="Lato"/>
                <a:ea typeface="Lato"/>
                <a:cs typeface="Lato"/>
                <a:sym typeface="Lato"/>
              </a:rPr>
              <a:t>of machine learning</a:t>
            </a:r>
            <a:endParaRPr sz="7000">
              <a:solidFill>
                <a:srgbClr val="00426E"/>
              </a:solidFill>
              <a:latin typeface="Lato"/>
              <a:ea typeface="Lato"/>
              <a:cs typeface="Lato"/>
              <a:sym typeface="Lato"/>
            </a:endParaRPr>
          </a:p>
        </p:txBody>
      </p:sp>
      <p:sp>
        <p:nvSpPr>
          <p:cNvPr id="238" name="Google Shape;238;p28"/>
          <p:cNvSpPr txBox="1"/>
          <p:nvPr>
            <p:ph idx="4294967295" type="body"/>
          </p:nvPr>
        </p:nvSpPr>
        <p:spPr>
          <a:xfrm>
            <a:off x="1356417" y="2389363"/>
            <a:ext cx="10660800" cy="8203200"/>
          </a:xfrm>
          <a:prstGeom prst="rect">
            <a:avLst/>
          </a:prstGeom>
          <a:noFill/>
          <a:ln>
            <a:noFill/>
          </a:ln>
        </p:spPr>
        <p:txBody>
          <a:bodyPr anchorCtr="0" anchor="t" bIns="243725" lIns="243725" spcFirstLastPara="1" rIns="243725" wrap="square" tIns="243725">
            <a:noAutofit/>
          </a:bodyPr>
          <a:lstStyle/>
          <a:p>
            <a:pPr indent="-838200" lvl="0" marL="1219200" rtl="0" algn="l">
              <a:lnSpc>
                <a:spcPct val="115000"/>
              </a:lnSpc>
              <a:spcBef>
                <a:spcPts val="0"/>
              </a:spcBef>
              <a:spcAft>
                <a:spcPts val="0"/>
              </a:spcAft>
              <a:buClr>
                <a:srgbClr val="00426E"/>
              </a:buClr>
              <a:buSzPts val="3600"/>
              <a:buFont typeface="Lato"/>
              <a:buChar char="●"/>
            </a:pPr>
            <a:r>
              <a:rPr b="1" lang="en-US" sz="3600">
                <a:solidFill>
                  <a:srgbClr val="00426E"/>
                </a:solidFill>
                <a:latin typeface="Lato"/>
                <a:ea typeface="Lato"/>
                <a:cs typeface="Lato"/>
                <a:sym typeface="Lato"/>
              </a:rPr>
              <a:t>Supervised Learning</a:t>
            </a:r>
            <a:endParaRPr b="1" sz="3600">
              <a:solidFill>
                <a:srgbClr val="00426E"/>
              </a:solidFill>
              <a:latin typeface="Lato"/>
              <a:ea typeface="Lato"/>
              <a:cs typeface="Lato"/>
              <a:sym typeface="Lato"/>
            </a:endParaRPr>
          </a:p>
          <a:p>
            <a:pPr indent="-838200" lvl="1" marL="2438400" rtl="0" algn="l">
              <a:lnSpc>
                <a:spcPct val="115000"/>
              </a:lnSpc>
              <a:spcBef>
                <a:spcPts val="0"/>
              </a:spcBef>
              <a:spcAft>
                <a:spcPts val="0"/>
              </a:spcAft>
              <a:buClr>
                <a:srgbClr val="00426E"/>
              </a:buClr>
              <a:buSzPts val="3600"/>
              <a:buFont typeface="Lato"/>
              <a:buChar char="○"/>
            </a:pPr>
            <a:r>
              <a:rPr lang="en-US" sz="3600">
                <a:solidFill>
                  <a:srgbClr val="00426E"/>
                </a:solidFill>
                <a:latin typeface="Lato Hairline"/>
                <a:ea typeface="Lato Hairline"/>
                <a:cs typeface="Lato Hairline"/>
                <a:sym typeface="Lato Hairline"/>
              </a:rPr>
              <a:t>Labelled data</a:t>
            </a:r>
            <a:endParaRPr sz="3600">
              <a:solidFill>
                <a:srgbClr val="00426E"/>
              </a:solidFill>
              <a:latin typeface="Lato Hairline"/>
              <a:ea typeface="Lato Hairline"/>
              <a:cs typeface="Lato Hairline"/>
              <a:sym typeface="Lato Hairline"/>
            </a:endParaRPr>
          </a:p>
          <a:p>
            <a:pPr indent="-838200" lvl="1" marL="2438400" rtl="0" algn="l">
              <a:lnSpc>
                <a:spcPct val="115000"/>
              </a:lnSpc>
              <a:spcBef>
                <a:spcPts val="0"/>
              </a:spcBef>
              <a:spcAft>
                <a:spcPts val="0"/>
              </a:spcAft>
              <a:buClr>
                <a:srgbClr val="00426E"/>
              </a:buClr>
              <a:buSzPts val="3600"/>
              <a:buFont typeface="Lato"/>
              <a:buChar char="○"/>
            </a:pPr>
            <a:r>
              <a:rPr lang="en-US" sz="3600">
                <a:solidFill>
                  <a:srgbClr val="00426E"/>
                </a:solidFill>
                <a:latin typeface="Lato Hairline"/>
                <a:ea typeface="Lato Hairline"/>
                <a:cs typeface="Lato Hairline"/>
                <a:sym typeface="Lato Hairline"/>
              </a:rPr>
              <a:t>Classification</a:t>
            </a:r>
            <a:endParaRPr sz="3600">
              <a:solidFill>
                <a:srgbClr val="00426E"/>
              </a:solidFill>
              <a:latin typeface="Lato Hairline"/>
              <a:ea typeface="Lato Hairline"/>
              <a:cs typeface="Lato Hairline"/>
              <a:sym typeface="Lato Hairline"/>
            </a:endParaRPr>
          </a:p>
          <a:p>
            <a:pPr indent="-838200" lvl="1" marL="2438400" rtl="0" algn="l">
              <a:lnSpc>
                <a:spcPct val="115000"/>
              </a:lnSpc>
              <a:spcBef>
                <a:spcPts val="0"/>
              </a:spcBef>
              <a:spcAft>
                <a:spcPts val="0"/>
              </a:spcAft>
              <a:buClr>
                <a:srgbClr val="00426E"/>
              </a:buClr>
              <a:buSzPts val="3600"/>
              <a:buFont typeface="Lato"/>
              <a:buChar char="○"/>
            </a:pPr>
            <a:r>
              <a:rPr lang="en-US" sz="3600">
                <a:solidFill>
                  <a:srgbClr val="00426E"/>
                </a:solidFill>
                <a:latin typeface="Lato Hairline"/>
                <a:ea typeface="Lato Hairline"/>
                <a:cs typeface="Lato Hairline"/>
                <a:sym typeface="Lato Hairline"/>
              </a:rPr>
              <a:t>Regression</a:t>
            </a:r>
            <a:endParaRPr sz="3600">
              <a:solidFill>
                <a:srgbClr val="00426E"/>
              </a:solidFill>
              <a:latin typeface="Lato Hairline"/>
              <a:ea typeface="Lato Hairline"/>
              <a:cs typeface="Lato Hairline"/>
              <a:sym typeface="Lato Hairline"/>
            </a:endParaRPr>
          </a:p>
        </p:txBody>
      </p:sp>
      <p:sp>
        <p:nvSpPr>
          <p:cNvPr id="239" name="Google Shape;239;p28"/>
          <p:cNvSpPr txBox="1"/>
          <p:nvPr>
            <p:ph idx="4294967295" type="body"/>
          </p:nvPr>
        </p:nvSpPr>
        <p:spPr>
          <a:xfrm>
            <a:off x="13224638" y="2389375"/>
            <a:ext cx="10660800" cy="8203200"/>
          </a:xfrm>
          <a:prstGeom prst="rect">
            <a:avLst/>
          </a:prstGeom>
          <a:noFill/>
          <a:ln>
            <a:noFill/>
          </a:ln>
        </p:spPr>
        <p:txBody>
          <a:bodyPr anchorCtr="0" anchor="t" bIns="243725" lIns="243725" spcFirstLastPara="1" rIns="243725" wrap="square" tIns="243725">
            <a:noAutofit/>
          </a:bodyPr>
          <a:lstStyle/>
          <a:p>
            <a:pPr indent="-838200" lvl="0" marL="1219200" rtl="0" algn="l">
              <a:lnSpc>
                <a:spcPct val="115000"/>
              </a:lnSpc>
              <a:spcBef>
                <a:spcPts val="0"/>
              </a:spcBef>
              <a:spcAft>
                <a:spcPts val="0"/>
              </a:spcAft>
              <a:buClr>
                <a:srgbClr val="00426E"/>
              </a:buClr>
              <a:buSzPts val="3600"/>
              <a:buFont typeface="Lato"/>
              <a:buChar char="●"/>
            </a:pPr>
            <a:r>
              <a:rPr b="1" lang="en-US" sz="3600">
                <a:solidFill>
                  <a:srgbClr val="00426E"/>
                </a:solidFill>
                <a:latin typeface="Lato"/>
                <a:ea typeface="Lato"/>
                <a:cs typeface="Lato"/>
                <a:sym typeface="Lato"/>
              </a:rPr>
              <a:t>Self-</a:t>
            </a:r>
            <a:r>
              <a:rPr b="1" lang="en-US" sz="3600">
                <a:solidFill>
                  <a:srgbClr val="00426E"/>
                </a:solidFill>
                <a:latin typeface="Lato"/>
                <a:ea typeface="Lato"/>
                <a:cs typeface="Lato"/>
                <a:sym typeface="Lato"/>
              </a:rPr>
              <a:t>supervised Learning</a:t>
            </a:r>
            <a:endParaRPr b="1" sz="3600">
              <a:solidFill>
                <a:srgbClr val="00426E"/>
              </a:solidFill>
              <a:latin typeface="Lato"/>
              <a:ea typeface="Lato"/>
              <a:cs typeface="Lato"/>
              <a:sym typeface="Lato"/>
            </a:endParaRPr>
          </a:p>
          <a:p>
            <a:pPr indent="-838200" lvl="1" marL="2438400" rtl="0" algn="l">
              <a:lnSpc>
                <a:spcPct val="115000"/>
              </a:lnSpc>
              <a:spcBef>
                <a:spcPts val="0"/>
              </a:spcBef>
              <a:spcAft>
                <a:spcPts val="0"/>
              </a:spcAft>
              <a:buClr>
                <a:srgbClr val="00426E"/>
              </a:buClr>
              <a:buSzPts val="3600"/>
              <a:buFont typeface="Lato"/>
              <a:buChar char="○"/>
            </a:pPr>
            <a:r>
              <a:rPr lang="en-US" sz="3600">
                <a:solidFill>
                  <a:srgbClr val="00426E"/>
                </a:solidFill>
                <a:latin typeface="Lato Hairline"/>
                <a:ea typeface="Lato Hairline"/>
                <a:cs typeface="Lato Hairline"/>
                <a:sym typeface="Lato Hairline"/>
              </a:rPr>
              <a:t>Pattern Discovery</a:t>
            </a:r>
            <a:endParaRPr sz="3600">
              <a:solidFill>
                <a:srgbClr val="00426E"/>
              </a:solidFill>
              <a:latin typeface="Lato Hairline"/>
              <a:ea typeface="Lato Hairline"/>
              <a:cs typeface="Lato Hairline"/>
              <a:sym typeface="Lato Hairline"/>
            </a:endParaRPr>
          </a:p>
          <a:p>
            <a:pPr indent="-838200" lvl="1" marL="2438400" rtl="0" algn="l">
              <a:lnSpc>
                <a:spcPct val="115000"/>
              </a:lnSpc>
              <a:spcBef>
                <a:spcPts val="0"/>
              </a:spcBef>
              <a:spcAft>
                <a:spcPts val="0"/>
              </a:spcAft>
              <a:buClr>
                <a:srgbClr val="00426E"/>
              </a:buClr>
              <a:buSzPts val="3600"/>
              <a:buFont typeface="Lato"/>
              <a:buChar char="○"/>
            </a:pPr>
            <a:r>
              <a:rPr lang="en-US" sz="3600">
                <a:solidFill>
                  <a:srgbClr val="00426E"/>
                </a:solidFill>
                <a:latin typeface="Lato Hairline"/>
                <a:ea typeface="Lato Hairline"/>
                <a:cs typeface="Lato Hairline"/>
                <a:sym typeface="Lato Hairline"/>
              </a:rPr>
              <a:t>Clustering</a:t>
            </a:r>
            <a:endParaRPr sz="3600">
              <a:solidFill>
                <a:srgbClr val="00426E"/>
              </a:solidFill>
              <a:latin typeface="Lato Hairline"/>
              <a:ea typeface="Lato Hairline"/>
              <a:cs typeface="Lato Hairline"/>
              <a:sym typeface="Lato Hairline"/>
            </a:endParaRPr>
          </a:p>
          <a:p>
            <a:pPr indent="-838200" lvl="1" marL="2438400" rtl="0" algn="l">
              <a:lnSpc>
                <a:spcPct val="115000"/>
              </a:lnSpc>
              <a:spcBef>
                <a:spcPts val="0"/>
              </a:spcBef>
              <a:spcAft>
                <a:spcPts val="0"/>
              </a:spcAft>
              <a:buClr>
                <a:srgbClr val="00426E"/>
              </a:buClr>
              <a:buSzPts val="3600"/>
              <a:buFont typeface="Lato"/>
              <a:buChar char="○"/>
            </a:pPr>
            <a:r>
              <a:rPr lang="en-US" sz="3600">
                <a:solidFill>
                  <a:srgbClr val="00426E"/>
                </a:solidFill>
                <a:latin typeface="Lato Hairline"/>
                <a:ea typeface="Lato Hairline"/>
                <a:cs typeface="Lato Hairline"/>
                <a:sym typeface="Lato Hairline"/>
              </a:rPr>
              <a:t>Anomaly detection</a:t>
            </a:r>
            <a:endParaRPr sz="3600">
              <a:solidFill>
                <a:srgbClr val="00426E"/>
              </a:solidFill>
              <a:latin typeface="Lato Hairline"/>
              <a:ea typeface="Lato Hairline"/>
              <a:cs typeface="Lato Hairline"/>
              <a:sym typeface="Lato Hairline"/>
            </a:endParaRPr>
          </a:p>
        </p:txBody>
      </p:sp>
      <p:pic>
        <p:nvPicPr>
          <p:cNvPr id="240" name="Google Shape;240;p28"/>
          <p:cNvPicPr preferRelativeResize="0"/>
          <p:nvPr/>
        </p:nvPicPr>
        <p:blipFill rotWithShape="1">
          <a:blip r:embed="rId3">
            <a:alphaModFix/>
          </a:blip>
          <a:srcRect b="0" l="0" r="0" t="0"/>
          <a:stretch/>
        </p:blipFill>
        <p:spPr>
          <a:xfrm>
            <a:off x="11595749" y="5708836"/>
            <a:ext cx="12289777" cy="5155181"/>
          </a:xfrm>
          <a:prstGeom prst="rect">
            <a:avLst/>
          </a:prstGeom>
          <a:noFill/>
          <a:ln>
            <a:noFill/>
          </a:ln>
        </p:spPr>
      </p:pic>
      <p:pic>
        <p:nvPicPr>
          <p:cNvPr id="241" name="Google Shape;241;p28"/>
          <p:cNvPicPr preferRelativeResize="0"/>
          <p:nvPr/>
        </p:nvPicPr>
        <p:blipFill rotWithShape="1">
          <a:blip r:embed="rId4">
            <a:alphaModFix/>
          </a:blip>
          <a:srcRect b="0" l="0" r="0" t="0"/>
          <a:stretch/>
        </p:blipFill>
        <p:spPr>
          <a:xfrm>
            <a:off x="841078" y="5708829"/>
            <a:ext cx="11176177" cy="5617805"/>
          </a:xfrm>
          <a:prstGeom prst="rect">
            <a:avLst/>
          </a:prstGeom>
          <a:noFill/>
          <a:ln>
            <a:noFill/>
          </a:ln>
        </p:spPr>
      </p:pic>
      <p:sp>
        <p:nvSpPr>
          <p:cNvPr id="242" name="Google Shape;242;p28"/>
          <p:cNvSpPr/>
          <p:nvPr/>
        </p:nvSpPr>
        <p:spPr>
          <a:xfrm>
            <a:off x="3696500" y="6128425"/>
            <a:ext cx="2957400" cy="1498200"/>
          </a:xfrm>
          <a:prstGeom prst="ellipse">
            <a:avLst/>
          </a:prstGeom>
          <a:noFill/>
          <a:ln cap="flat" cmpd="sng" w="38100">
            <a:solidFill>
              <a:srgbClr val="FEB3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cxnSp>
        <p:nvCxnSpPr>
          <p:cNvPr id="247" name="Google Shape;247;p29"/>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48" name="Google Shape;248;p29"/>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Fast Machine Learning </a:t>
            </a:r>
            <a:r>
              <a:rPr lang="en-US" sz="7000">
                <a:solidFill>
                  <a:srgbClr val="00426E"/>
                </a:solidFill>
                <a:latin typeface="Lato Black"/>
                <a:ea typeface="Lato Black"/>
                <a:cs typeface="Lato Black"/>
                <a:sym typeface="Lato Black"/>
              </a:rPr>
              <a:t>Overview</a:t>
            </a:r>
            <a:endParaRPr sz="7000">
              <a:solidFill>
                <a:srgbClr val="00426E"/>
              </a:solidFill>
              <a:latin typeface="Lato Black"/>
              <a:ea typeface="Lato Black"/>
              <a:cs typeface="Lato Black"/>
              <a:sym typeface="Lato Black"/>
            </a:endParaRPr>
          </a:p>
        </p:txBody>
      </p:sp>
      <p:pic>
        <p:nvPicPr>
          <p:cNvPr id="249" name="Google Shape;249;p29"/>
          <p:cNvPicPr preferRelativeResize="0"/>
          <p:nvPr/>
        </p:nvPicPr>
        <p:blipFill>
          <a:blip r:embed="rId3">
            <a:alphaModFix/>
          </a:blip>
          <a:stretch>
            <a:fillRect/>
          </a:stretch>
        </p:blipFill>
        <p:spPr>
          <a:xfrm>
            <a:off x="3737625" y="2210300"/>
            <a:ext cx="16097175" cy="11354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cxnSp>
        <p:nvCxnSpPr>
          <p:cNvPr id="254" name="Google Shape;254;p30"/>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55" name="Google Shape;255;p30"/>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Actually, this is a lie. </a:t>
            </a:r>
            <a:r>
              <a:rPr lang="en-US" sz="7000">
                <a:solidFill>
                  <a:srgbClr val="00426E"/>
                </a:solidFill>
                <a:latin typeface="Lato"/>
                <a:ea typeface="Lato"/>
                <a:cs typeface="Lato"/>
                <a:sym typeface="Lato"/>
              </a:rPr>
              <a:t>There’s at least 3 types</a:t>
            </a:r>
            <a:endParaRPr sz="7000">
              <a:solidFill>
                <a:srgbClr val="00426E"/>
              </a:solidFill>
              <a:latin typeface="Lato"/>
              <a:ea typeface="Lato"/>
              <a:cs typeface="Lato"/>
              <a:sym typeface="Lato"/>
            </a:endParaRPr>
          </a:p>
        </p:txBody>
      </p:sp>
      <p:pic>
        <p:nvPicPr>
          <p:cNvPr id="256" name="Google Shape;256;p30"/>
          <p:cNvPicPr preferRelativeResize="0"/>
          <p:nvPr/>
        </p:nvPicPr>
        <p:blipFill rotWithShape="1">
          <a:blip r:embed="rId3">
            <a:alphaModFix/>
          </a:blip>
          <a:srcRect b="2909" l="0" r="0" t="14439"/>
          <a:stretch/>
        </p:blipFill>
        <p:spPr>
          <a:xfrm>
            <a:off x="1442175" y="3385250"/>
            <a:ext cx="20419026" cy="9508601"/>
          </a:xfrm>
          <a:prstGeom prst="rect">
            <a:avLst/>
          </a:prstGeom>
          <a:noFill/>
          <a:ln>
            <a:noFill/>
          </a:ln>
        </p:spPr>
      </p:pic>
      <p:sp>
        <p:nvSpPr>
          <p:cNvPr id="257" name="Google Shape;257;p30"/>
          <p:cNvSpPr txBox="1"/>
          <p:nvPr>
            <p:ph idx="4294967295" type="body"/>
          </p:nvPr>
        </p:nvSpPr>
        <p:spPr>
          <a:xfrm>
            <a:off x="1399275" y="2148125"/>
            <a:ext cx="21090900" cy="996000"/>
          </a:xfrm>
          <a:prstGeom prst="rect">
            <a:avLst/>
          </a:prstGeom>
          <a:noFill/>
          <a:ln>
            <a:noFill/>
          </a:ln>
        </p:spPr>
        <p:txBody>
          <a:bodyPr anchorCtr="0" anchor="t" bIns="243725" lIns="243725" spcFirstLastPara="1" rIns="243725" wrap="square" tIns="243725">
            <a:noAutofit/>
          </a:bodyPr>
          <a:lstStyle/>
          <a:p>
            <a:pPr indent="-838200" lvl="0" marL="1219200" marR="0" rtl="0" algn="l">
              <a:lnSpc>
                <a:spcPct val="115000"/>
              </a:lnSpc>
              <a:spcBef>
                <a:spcPts val="0"/>
              </a:spcBef>
              <a:spcAft>
                <a:spcPts val="0"/>
              </a:spcAft>
              <a:buClr>
                <a:srgbClr val="00426E"/>
              </a:buClr>
              <a:buSzPts val="3600"/>
              <a:buFont typeface="Lato"/>
              <a:buChar char="●"/>
            </a:pPr>
            <a:r>
              <a:rPr b="1" lang="en-US" sz="3600">
                <a:solidFill>
                  <a:srgbClr val="00426E"/>
                </a:solidFill>
                <a:latin typeface="Lato"/>
                <a:ea typeface="Lato"/>
                <a:cs typeface="Lato"/>
                <a:sym typeface="Lato"/>
              </a:rPr>
              <a:t>Bits = Information needed by the Machine Learning system</a:t>
            </a:r>
            <a:endParaRPr sz="3600">
              <a:solidFill>
                <a:srgbClr val="00426E"/>
              </a:solidFill>
              <a:latin typeface="Lato Hairline"/>
              <a:ea typeface="Lato Hairline"/>
              <a:cs typeface="Lato Hairline"/>
              <a:sym typeface="Lato Hairlin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cxnSp>
        <p:nvCxnSpPr>
          <p:cNvPr id="262" name="Google Shape;262;p31"/>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63" name="Google Shape;263;p31"/>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Three</a:t>
            </a:r>
            <a:r>
              <a:rPr lang="en-US" sz="7000">
                <a:solidFill>
                  <a:srgbClr val="00426E"/>
                </a:solidFill>
                <a:latin typeface="Lato"/>
                <a:ea typeface="Lato"/>
                <a:cs typeface="Lato"/>
                <a:sym typeface="Lato"/>
              </a:rPr>
              <a:t> </a:t>
            </a:r>
            <a:r>
              <a:rPr lang="en-US" sz="7000">
                <a:solidFill>
                  <a:srgbClr val="00426E"/>
                </a:solidFill>
                <a:latin typeface="Lato Black"/>
                <a:ea typeface="Lato Black"/>
                <a:cs typeface="Lato Black"/>
                <a:sym typeface="Lato Black"/>
              </a:rPr>
              <a:t>Examples</a:t>
            </a:r>
            <a:endParaRPr sz="7000">
              <a:solidFill>
                <a:srgbClr val="00426E"/>
              </a:solidFill>
              <a:latin typeface="Lato Black"/>
              <a:ea typeface="Lato Black"/>
              <a:cs typeface="Lato Black"/>
              <a:sym typeface="Lato Black"/>
            </a:endParaRPr>
          </a:p>
        </p:txBody>
      </p:sp>
      <p:pic>
        <p:nvPicPr>
          <p:cNvPr descr="***** Download Yebin's Emoji &amp; Sticker: Search &quot;Baby Yebin&quot; on Kakao Talk *****&#10;This is the official video of adorable and cute baby Yebin being taught a life lesson from her mom. &#10;With English subtitles.&#10;&#10;Welcome to Yebin's Official YouTube Channel!&#10;귀여운 예빈이의 공식 유투브 채널에 오신것을 환영합니다!&#10;&#10;Thank you always for your great support for Yebin!&#10;If you loved Yebin's video, please like and subscribe our page! :D&#10;&#10;tj@collabcreators.com&#10;&#10;Click on the CC button for English subtitles! :D&#10;----------------------------------------------------------------------------------------------------------------------------------------------------------&#10;***** 예빈이 카카오톡 이모티콘 출시!(해외버젼): &quot;Baby Yebin&quot;을 검색하시면 됩니다 *****&#10;예빈이 동영상에 항상 많은 관심 가져주셔서 감사합니다!&#10;더 많은 예빈이 동영상을 원하신다면 구독하기와 좋아하기를 꾸욱 눌러주세요!" id="264" name="Google Shape;264;p31" title="[Official] Mom Teaches Cute Korean baby Yebin a Life Lesson">
            <a:hlinkClick r:id="rId3"/>
          </p:cNvPr>
          <p:cNvPicPr preferRelativeResize="0"/>
          <p:nvPr/>
        </p:nvPicPr>
        <p:blipFill>
          <a:blip r:embed="rId4">
            <a:alphaModFix/>
          </a:blip>
          <a:stretch>
            <a:fillRect/>
          </a:stretch>
        </p:blipFill>
        <p:spPr>
          <a:xfrm>
            <a:off x="1023000" y="5098275"/>
            <a:ext cx="6398118" cy="4798600"/>
          </a:xfrm>
          <a:prstGeom prst="rect">
            <a:avLst/>
          </a:prstGeom>
          <a:noFill/>
          <a:ln>
            <a:noFill/>
          </a:ln>
        </p:spPr>
      </p:pic>
      <p:pic>
        <p:nvPicPr>
          <p:cNvPr descr="This video illustrates the improvement in the performance of DQN over training (i.e. after 100, 200, 400 and 600 episodes). After 600 episodes DQN finds and exploits the optimal strategy in this game, which is to make a tunnel around the side, and then allow the ball to hit blocks by bouncing behind the wall. Note: the score is displayed at the top left of the screen (maximum for clearing one screen is 448 points), number of lives remaining is shown in the middle (starting with 5 lives), and the “1” on the top right indicates this is a 1-player game." id="265" name="Google Shape;265;p31" title="DQN Breakout">
            <a:hlinkClick r:id="rId5"/>
          </p:cNvPr>
          <p:cNvPicPr preferRelativeResize="0"/>
          <p:nvPr/>
        </p:nvPicPr>
        <p:blipFill>
          <a:blip r:embed="rId6">
            <a:alphaModFix/>
          </a:blip>
          <a:stretch>
            <a:fillRect/>
          </a:stretch>
        </p:blipFill>
        <p:spPr>
          <a:xfrm>
            <a:off x="17210346" y="5098275"/>
            <a:ext cx="6398125" cy="4798594"/>
          </a:xfrm>
          <a:prstGeom prst="rect">
            <a:avLst/>
          </a:prstGeom>
          <a:noFill/>
          <a:ln>
            <a:noFill/>
          </a:ln>
        </p:spPr>
      </p:pic>
      <p:pic>
        <p:nvPicPr>
          <p:cNvPr descr="This mom was in for the shock of her life when she caught her son shaving his and his younger siblings heads until they were almost bald. Hilariously, she calmly talked to them about their new haircuts while crying.&#10;&#10;Become a Jukin Media video partner! Submit your video and start earning now:&#10;https://www.jukinmedia.com/video-submissions&#10;&#10;License this video now: &#10;https://www.jukinmedia.com/licensing/...&#10;&#10;LIKE us on Facebook: http://www.facebook.com/jukinmedia&#10;FOLLOW us on LinkedIn: https://www.linkedin.com/company/1633811&#10;FOLLOW us on Twitter: http://twitter.com/JukinMedia&#10;FOLLOW us on Instagram: http://instagram.com/JukinMedia&#10;&#10;&#10;&#10;&#10;&#10;Playlists&#10;Behind the video - hear from creators who have worked with Jukin" id="266" name="Google Shape;266;p31" title="Mom Catches Son Shaving Siblings Heads">
            <a:hlinkClick r:id="rId7"/>
          </p:cNvPr>
          <p:cNvPicPr preferRelativeResize="0"/>
          <p:nvPr/>
        </p:nvPicPr>
        <p:blipFill>
          <a:blip r:embed="rId8">
            <a:alphaModFix/>
          </a:blip>
          <a:stretch>
            <a:fillRect/>
          </a:stretch>
        </p:blipFill>
        <p:spPr>
          <a:xfrm>
            <a:off x="8990453" y="4928700"/>
            <a:ext cx="6628237" cy="497117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cxnSp>
        <p:nvCxnSpPr>
          <p:cNvPr id="271" name="Google Shape;271;p32"/>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72" name="Google Shape;272;p32"/>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Designing a</a:t>
            </a:r>
            <a:r>
              <a:rPr lang="en-US" sz="7000">
                <a:solidFill>
                  <a:srgbClr val="00426E"/>
                </a:solidFill>
                <a:latin typeface="Lato"/>
                <a:ea typeface="Lato"/>
                <a:cs typeface="Lato"/>
                <a:sym typeface="Lato"/>
              </a:rPr>
              <a:t> Machine Learning System</a:t>
            </a:r>
            <a:endParaRPr sz="7000">
              <a:solidFill>
                <a:srgbClr val="00426E"/>
              </a:solidFill>
              <a:latin typeface="Lato Black"/>
              <a:ea typeface="Lato Black"/>
              <a:cs typeface="Lato Black"/>
              <a:sym typeface="Lato Black"/>
            </a:endParaRPr>
          </a:p>
        </p:txBody>
      </p:sp>
      <p:sp>
        <p:nvSpPr>
          <p:cNvPr id="273" name="Google Shape;273;p32"/>
          <p:cNvSpPr txBox="1"/>
          <p:nvPr/>
        </p:nvSpPr>
        <p:spPr>
          <a:xfrm>
            <a:off x="1556950" y="2865175"/>
            <a:ext cx="21257400" cy="9540300"/>
          </a:xfrm>
          <a:prstGeom prst="rect">
            <a:avLst/>
          </a:prstGeom>
          <a:noFill/>
          <a:ln>
            <a:noFill/>
          </a:ln>
        </p:spPr>
        <p:txBody>
          <a:bodyPr anchorCtr="0" anchor="t" bIns="45700" lIns="45700" spcFirstLastPara="1" rIns="45700" wrap="square" tIns="45700">
            <a:noAutofit/>
          </a:bodyPr>
          <a:lstStyle/>
          <a:p>
            <a:pPr indent="0" lvl="0" marL="0" rtl="0" algn="just">
              <a:lnSpc>
                <a:spcPct val="150000"/>
              </a:lnSpc>
              <a:spcBef>
                <a:spcPts val="0"/>
              </a:spcBef>
              <a:spcAft>
                <a:spcPts val="0"/>
              </a:spcAft>
              <a:buNone/>
            </a:pPr>
            <a:r>
              <a:rPr b="1" lang="en-US" sz="4800">
                <a:solidFill>
                  <a:srgbClr val="00426E"/>
                </a:solidFill>
                <a:latin typeface="Lato"/>
                <a:ea typeface="Lato"/>
                <a:cs typeface="Lato"/>
                <a:sym typeface="Lato"/>
              </a:rPr>
              <a:t>Steps:</a:t>
            </a:r>
            <a:endParaRPr b="1" sz="4800">
              <a:solidFill>
                <a:srgbClr val="00426E"/>
              </a:solidFill>
              <a:latin typeface="Lato"/>
              <a:ea typeface="Lato"/>
              <a:cs typeface="Lato"/>
              <a:sym typeface="Lato"/>
            </a:endParaRPr>
          </a:p>
          <a:p>
            <a:pPr indent="-533400" lvl="0" marL="457200" rtl="0" algn="just">
              <a:lnSpc>
                <a:spcPct val="150000"/>
              </a:lnSpc>
              <a:spcBef>
                <a:spcPts val="0"/>
              </a:spcBef>
              <a:spcAft>
                <a:spcPts val="0"/>
              </a:spcAft>
              <a:buClr>
                <a:srgbClr val="00426E"/>
              </a:buClr>
              <a:buSzPts val="4800"/>
              <a:buFont typeface="Lato Light"/>
              <a:buAutoNum type="arabicPeriod"/>
            </a:pPr>
            <a:r>
              <a:rPr lang="en-US" sz="4800">
                <a:solidFill>
                  <a:srgbClr val="00426E"/>
                </a:solidFill>
                <a:latin typeface="Lato Light"/>
                <a:ea typeface="Lato Light"/>
                <a:cs typeface="Lato Light"/>
                <a:sym typeface="Lato Light"/>
              </a:rPr>
              <a:t>Picking the data (training experience)</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AutoNum type="arabicPeriod"/>
            </a:pPr>
            <a:r>
              <a:rPr lang="en-US" sz="4800">
                <a:solidFill>
                  <a:srgbClr val="00426E"/>
                </a:solidFill>
                <a:latin typeface="Lato Light"/>
                <a:ea typeface="Lato Light"/>
                <a:cs typeface="Lato Light"/>
                <a:sym typeface="Lato Light"/>
              </a:rPr>
              <a:t>Picking what we want to learn (target function)</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AutoNum type="arabicPeriod"/>
            </a:pPr>
            <a:r>
              <a:rPr lang="en-US" sz="4800">
                <a:solidFill>
                  <a:srgbClr val="00426E"/>
                </a:solidFill>
                <a:latin typeface="Lato Light"/>
                <a:ea typeface="Lato Light"/>
                <a:cs typeface="Lato Light"/>
                <a:sym typeface="Lato Light"/>
              </a:rPr>
              <a:t>Choosing how to represent the target function</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AutoNum type="arabicPeriod"/>
            </a:pPr>
            <a:r>
              <a:rPr lang="en-US" sz="4800">
                <a:solidFill>
                  <a:srgbClr val="00426E"/>
                </a:solidFill>
                <a:latin typeface="Lato Light"/>
                <a:ea typeface="Lato Light"/>
                <a:cs typeface="Lato Light"/>
                <a:sym typeface="Lato Light"/>
              </a:rPr>
              <a:t>Picking a learning algorithm to infer the target function from the training experience. </a:t>
            </a:r>
            <a:endParaRPr sz="36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cxnSp>
        <p:nvCxnSpPr>
          <p:cNvPr id="278" name="Google Shape;278;p33"/>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79" name="Google Shape;279;p33"/>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Maths for </a:t>
            </a:r>
            <a:r>
              <a:rPr lang="en-US" sz="7000">
                <a:solidFill>
                  <a:srgbClr val="00426E"/>
                </a:solidFill>
                <a:latin typeface="Lato Black"/>
                <a:ea typeface="Lato Black"/>
                <a:cs typeface="Lato Black"/>
                <a:sym typeface="Lato Black"/>
              </a:rPr>
              <a:t>Machine learning</a:t>
            </a:r>
            <a:endParaRPr sz="7000">
              <a:solidFill>
                <a:srgbClr val="00426E"/>
              </a:solidFill>
              <a:latin typeface="Lato Black"/>
              <a:ea typeface="Lato Black"/>
              <a:cs typeface="Lato Black"/>
              <a:sym typeface="Lato Black"/>
            </a:endParaRPr>
          </a:p>
        </p:txBody>
      </p:sp>
      <p:sp>
        <p:nvSpPr>
          <p:cNvPr id="280" name="Google Shape;280;p33"/>
          <p:cNvSpPr txBox="1"/>
          <p:nvPr/>
        </p:nvSpPr>
        <p:spPr>
          <a:xfrm>
            <a:off x="1556950" y="2700700"/>
            <a:ext cx="20890200" cy="9540300"/>
          </a:xfrm>
          <a:prstGeom prst="rect">
            <a:avLst/>
          </a:prstGeom>
          <a:noFill/>
          <a:ln>
            <a:noFill/>
          </a:ln>
        </p:spPr>
        <p:txBody>
          <a:bodyPr anchorCtr="0" anchor="t" bIns="45700" lIns="45700" spcFirstLastPara="1" rIns="45700" wrap="square" tIns="45700">
            <a:noAutofit/>
          </a:bodyPr>
          <a:lstStyle/>
          <a:p>
            <a:pPr indent="0" lvl="0" marL="0" rtl="0" algn="just">
              <a:lnSpc>
                <a:spcPct val="150000"/>
              </a:lnSpc>
              <a:spcBef>
                <a:spcPts val="0"/>
              </a:spcBef>
              <a:spcAft>
                <a:spcPts val="0"/>
              </a:spcAft>
              <a:buNone/>
            </a:pPr>
            <a:r>
              <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AutoNum type="arabicPeriod"/>
            </a:pPr>
            <a:r>
              <a:rPr lang="en-US" sz="4800">
                <a:solidFill>
                  <a:srgbClr val="00426E"/>
                </a:solidFill>
                <a:latin typeface="Lato Light"/>
                <a:ea typeface="Lato Light"/>
                <a:cs typeface="Lato Light"/>
                <a:sym typeface="Lato Light"/>
              </a:rPr>
              <a:t>	Selecting the right algorithm which includes giving considerations to </a:t>
            </a:r>
            <a:r>
              <a:rPr b="1" lang="en-US" sz="4800">
                <a:solidFill>
                  <a:srgbClr val="00426E"/>
                </a:solidFill>
                <a:latin typeface="Lato"/>
                <a:ea typeface="Lato"/>
                <a:cs typeface="Lato"/>
                <a:sym typeface="Lato"/>
              </a:rPr>
              <a:t>accuracy</a:t>
            </a:r>
            <a:r>
              <a:rPr lang="en-US" sz="4800">
                <a:solidFill>
                  <a:srgbClr val="00426E"/>
                </a:solidFill>
                <a:latin typeface="Lato Light"/>
                <a:ea typeface="Lato Light"/>
                <a:cs typeface="Lato Light"/>
                <a:sym typeface="Lato Light"/>
              </a:rPr>
              <a:t>, </a:t>
            </a:r>
            <a:r>
              <a:rPr b="1" lang="en-US" sz="4800">
                <a:solidFill>
                  <a:srgbClr val="00426E"/>
                </a:solidFill>
                <a:latin typeface="Lato"/>
                <a:ea typeface="Lato"/>
                <a:cs typeface="Lato"/>
                <a:sym typeface="Lato"/>
              </a:rPr>
              <a:t>training time</a:t>
            </a:r>
            <a:r>
              <a:rPr lang="en-US" sz="4800">
                <a:solidFill>
                  <a:srgbClr val="00426E"/>
                </a:solidFill>
                <a:latin typeface="Lato Light"/>
                <a:ea typeface="Lato Light"/>
                <a:cs typeface="Lato Light"/>
                <a:sym typeface="Lato Light"/>
              </a:rPr>
              <a:t>, </a:t>
            </a:r>
            <a:r>
              <a:rPr b="1" lang="en-US" sz="4800">
                <a:solidFill>
                  <a:srgbClr val="00426E"/>
                </a:solidFill>
                <a:latin typeface="Lato"/>
                <a:ea typeface="Lato"/>
                <a:cs typeface="Lato"/>
                <a:sym typeface="Lato"/>
              </a:rPr>
              <a:t>model complexity</a:t>
            </a:r>
            <a:r>
              <a:rPr lang="en-US" sz="4800">
                <a:solidFill>
                  <a:srgbClr val="00426E"/>
                </a:solidFill>
                <a:latin typeface="Lato Light"/>
                <a:ea typeface="Lato Light"/>
                <a:cs typeface="Lato Light"/>
                <a:sym typeface="Lato Light"/>
              </a:rPr>
              <a:t>, number of parameters and number of features.</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AutoNum type="arabicPeriod"/>
            </a:pPr>
            <a:r>
              <a:rPr lang="en-US" sz="4800">
                <a:solidFill>
                  <a:srgbClr val="00426E"/>
                </a:solidFill>
                <a:latin typeface="Lato Light"/>
                <a:ea typeface="Lato Light"/>
                <a:cs typeface="Lato Light"/>
                <a:sym typeface="Lato Light"/>
              </a:rPr>
              <a:t>	Choosing </a:t>
            </a:r>
            <a:r>
              <a:rPr b="1" lang="en-US" sz="4800">
                <a:solidFill>
                  <a:srgbClr val="00426E"/>
                </a:solidFill>
                <a:latin typeface="Lato"/>
                <a:ea typeface="Lato"/>
                <a:cs typeface="Lato"/>
                <a:sym typeface="Lato"/>
              </a:rPr>
              <a:t>parameter settings</a:t>
            </a:r>
            <a:r>
              <a:rPr lang="en-US" sz="4800">
                <a:solidFill>
                  <a:srgbClr val="00426E"/>
                </a:solidFill>
                <a:latin typeface="Lato Light"/>
                <a:ea typeface="Lato Light"/>
                <a:cs typeface="Lato Light"/>
                <a:sym typeface="Lato Light"/>
              </a:rPr>
              <a:t> and validation strategies.</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AutoNum type="arabicPeriod"/>
            </a:pPr>
            <a:r>
              <a:rPr lang="en-US" sz="4800">
                <a:solidFill>
                  <a:srgbClr val="00426E"/>
                </a:solidFill>
                <a:latin typeface="Lato Light"/>
                <a:ea typeface="Lato Light"/>
                <a:cs typeface="Lato Light"/>
                <a:sym typeface="Lato Light"/>
              </a:rPr>
              <a:t>	Identifying </a:t>
            </a:r>
            <a:r>
              <a:rPr b="1" lang="en-US" sz="4800">
                <a:solidFill>
                  <a:srgbClr val="00426E"/>
                </a:solidFill>
                <a:latin typeface="Lato"/>
                <a:ea typeface="Lato"/>
                <a:cs typeface="Lato"/>
                <a:sym typeface="Lato"/>
              </a:rPr>
              <a:t>underfitting</a:t>
            </a:r>
            <a:r>
              <a:rPr lang="en-US" sz="4800">
                <a:solidFill>
                  <a:srgbClr val="00426E"/>
                </a:solidFill>
                <a:latin typeface="Lato Light"/>
                <a:ea typeface="Lato Light"/>
                <a:cs typeface="Lato Light"/>
                <a:sym typeface="Lato Light"/>
              </a:rPr>
              <a:t> and </a:t>
            </a:r>
            <a:r>
              <a:rPr b="1" lang="en-US" sz="4800">
                <a:solidFill>
                  <a:srgbClr val="00426E"/>
                </a:solidFill>
                <a:latin typeface="Lato"/>
                <a:ea typeface="Lato"/>
                <a:cs typeface="Lato"/>
                <a:sym typeface="Lato"/>
              </a:rPr>
              <a:t>overfitting</a:t>
            </a:r>
            <a:r>
              <a:rPr lang="en-US" sz="4800">
                <a:solidFill>
                  <a:srgbClr val="00426E"/>
                </a:solidFill>
                <a:latin typeface="Lato Light"/>
                <a:ea typeface="Lato Light"/>
                <a:cs typeface="Lato Light"/>
                <a:sym typeface="Lato Light"/>
              </a:rPr>
              <a:t> by understanding the </a:t>
            </a:r>
            <a:r>
              <a:rPr b="1" lang="en-US" sz="4800">
                <a:solidFill>
                  <a:srgbClr val="00426E"/>
                </a:solidFill>
                <a:latin typeface="Lato"/>
                <a:ea typeface="Lato"/>
                <a:cs typeface="Lato"/>
                <a:sym typeface="Lato"/>
              </a:rPr>
              <a:t>Bias-Variance tradeoff</a:t>
            </a:r>
            <a:r>
              <a:rPr lang="en-US" sz="4800">
                <a:solidFill>
                  <a:srgbClr val="00426E"/>
                </a:solidFill>
                <a:latin typeface="Lato Light"/>
                <a:ea typeface="Lato Light"/>
                <a:cs typeface="Lato Light"/>
                <a:sym typeface="Lato Light"/>
              </a:rPr>
              <a:t>.</a:t>
            </a:r>
            <a:endParaRPr sz="4800">
              <a:solidFill>
                <a:srgbClr val="00426E"/>
              </a:solidFill>
              <a:latin typeface="Lato Light"/>
              <a:ea typeface="Lato Light"/>
              <a:cs typeface="Lato Light"/>
              <a:sym typeface="Lato Light"/>
            </a:endParaRPr>
          </a:p>
          <a:p>
            <a:pPr indent="-533400" lvl="0" marL="457200" rtl="0" algn="just">
              <a:lnSpc>
                <a:spcPct val="150000"/>
              </a:lnSpc>
              <a:spcBef>
                <a:spcPts val="0"/>
              </a:spcBef>
              <a:spcAft>
                <a:spcPts val="0"/>
              </a:spcAft>
              <a:buClr>
                <a:srgbClr val="00426E"/>
              </a:buClr>
              <a:buSzPts val="4800"/>
              <a:buFont typeface="Lato Light"/>
              <a:buAutoNum type="arabicPeriod"/>
            </a:pPr>
            <a:r>
              <a:rPr lang="en-US" sz="4800">
                <a:solidFill>
                  <a:srgbClr val="00426E"/>
                </a:solidFill>
                <a:latin typeface="Lato Light"/>
                <a:ea typeface="Lato Light"/>
                <a:cs typeface="Lato Light"/>
                <a:sym typeface="Lato Light"/>
              </a:rPr>
              <a:t>	Estimating the </a:t>
            </a:r>
            <a:r>
              <a:rPr b="1" lang="en-US" sz="4800">
                <a:solidFill>
                  <a:srgbClr val="00426E"/>
                </a:solidFill>
                <a:latin typeface="Lato"/>
                <a:ea typeface="Lato"/>
                <a:cs typeface="Lato"/>
                <a:sym typeface="Lato"/>
              </a:rPr>
              <a:t>right confidence interval</a:t>
            </a:r>
            <a:r>
              <a:rPr lang="en-US" sz="4800">
                <a:solidFill>
                  <a:srgbClr val="00426E"/>
                </a:solidFill>
                <a:latin typeface="Lato Light"/>
                <a:ea typeface="Lato Light"/>
                <a:cs typeface="Lato Light"/>
                <a:sym typeface="Lato Light"/>
              </a:rPr>
              <a:t> and</a:t>
            </a:r>
            <a:r>
              <a:rPr b="1" lang="en-US" sz="4800">
                <a:solidFill>
                  <a:srgbClr val="00426E"/>
                </a:solidFill>
                <a:latin typeface="Lato"/>
                <a:ea typeface="Lato"/>
                <a:cs typeface="Lato"/>
                <a:sym typeface="Lato"/>
              </a:rPr>
              <a:t> uncertainty</a:t>
            </a:r>
            <a:r>
              <a:rPr lang="en-US" sz="4800">
                <a:solidFill>
                  <a:srgbClr val="00426E"/>
                </a:solidFill>
                <a:latin typeface="Lato Light"/>
                <a:ea typeface="Lato Light"/>
                <a:cs typeface="Lato Light"/>
                <a:sym typeface="Lato Light"/>
              </a:rPr>
              <a:t>.</a:t>
            </a:r>
            <a:endParaRPr sz="48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 name="Shape 45"/>
        <p:cNvGrpSpPr/>
        <p:nvPr/>
      </p:nvGrpSpPr>
      <p:grpSpPr>
        <a:xfrm>
          <a:off x="0" y="0"/>
          <a:ext cx="0" cy="0"/>
          <a:chOff x="0" y="0"/>
          <a:chExt cx="0" cy="0"/>
        </a:xfrm>
      </p:grpSpPr>
      <p:cxnSp>
        <p:nvCxnSpPr>
          <p:cNvPr id="46" name="Google Shape;46;p7"/>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7" name="Google Shape;47;p7"/>
          <p:cNvSpPr txBox="1"/>
          <p:nvPr/>
        </p:nvSpPr>
        <p:spPr>
          <a:xfrm>
            <a:off x="1479550" y="748100"/>
            <a:ext cx="213969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What is </a:t>
            </a:r>
            <a:r>
              <a:rPr lang="en-US" sz="7000">
                <a:solidFill>
                  <a:srgbClr val="00426E"/>
                </a:solidFill>
                <a:latin typeface="Lato Black"/>
                <a:ea typeface="Lato Black"/>
                <a:cs typeface="Lato Black"/>
                <a:sym typeface="Lato Black"/>
              </a:rPr>
              <a:t>Data Science?</a:t>
            </a:r>
            <a:endParaRPr sz="7000">
              <a:solidFill>
                <a:srgbClr val="00426E"/>
              </a:solidFill>
              <a:latin typeface="Lato"/>
              <a:ea typeface="Lato"/>
              <a:cs typeface="Lato"/>
              <a:sym typeface="Lato"/>
            </a:endParaRPr>
          </a:p>
        </p:txBody>
      </p:sp>
      <p:pic>
        <p:nvPicPr>
          <p:cNvPr id="48" name="Google Shape;48;p7"/>
          <p:cNvPicPr preferRelativeResize="0"/>
          <p:nvPr/>
        </p:nvPicPr>
        <p:blipFill>
          <a:blip r:embed="rId3">
            <a:alphaModFix/>
          </a:blip>
          <a:stretch>
            <a:fillRect/>
          </a:stretch>
        </p:blipFill>
        <p:spPr>
          <a:xfrm>
            <a:off x="13663675" y="2485900"/>
            <a:ext cx="8426650" cy="9952875"/>
          </a:xfrm>
          <a:prstGeom prst="rect">
            <a:avLst/>
          </a:prstGeom>
          <a:noFill/>
          <a:ln>
            <a:noFill/>
          </a:ln>
        </p:spPr>
      </p:pic>
      <p:pic>
        <p:nvPicPr>
          <p:cNvPr id="49" name="Google Shape;49;p7"/>
          <p:cNvPicPr preferRelativeResize="0"/>
          <p:nvPr/>
        </p:nvPicPr>
        <p:blipFill>
          <a:blip r:embed="rId4">
            <a:alphaModFix/>
          </a:blip>
          <a:stretch>
            <a:fillRect/>
          </a:stretch>
        </p:blipFill>
        <p:spPr>
          <a:xfrm>
            <a:off x="1718400" y="4516000"/>
            <a:ext cx="10574050" cy="5402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4"/>
          <p:cNvSpPr txBox="1"/>
          <p:nvPr/>
        </p:nvSpPr>
        <p:spPr>
          <a:xfrm>
            <a:off x="1556950" y="2700700"/>
            <a:ext cx="20890200" cy="9540300"/>
          </a:xfrm>
          <a:prstGeom prst="rect">
            <a:avLst/>
          </a:prstGeom>
          <a:noFill/>
          <a:ln>
            <a:noFill/>
          </a:ln>
        </p:spPr>
        <p:txBody>
          <a:bodyPr anchorCtr="0" anchor="t" bIns="45700" lIns="45700" spcFirstLastPara="1" rIns="45700" wrap="square" tIns="45700">
            <a:noAutofit/>
          </a:bodyPr>
          <a:lstStyle/>
          <a:p>
            <a:pPr indent="-457200" lvl="0" marL="457200" rtl="0" algn="l">
              <a:spcBef>
                <a:spcPts val="0"/>
              </a:spcBef>
              <a:spcAft>
                <a:spcPts val="0"/>
              </a:spcAft>
              <a:buClr>
                <a:srgbClr val="00426E"/>
              </a:buClr>
              <a:buSzPts val="3600"/>
              <a:buFont typeface="Roboto"/>
              <a:buAutoNum type="arabicPeriod"/>
            </a:pPr>
            <a:r>
              <a:rPr lang="en-US" sz="3600">
                <a:solidFill>
                  <a:srgbClr val="00426E"/>
                </a:solidFill>
                <a:latin typeface="Lato"/>
                <a:ea typeface="Lato"/>
                <a:cs typeface="Lato"/>
                <a:sym typeface="Lato"/>
              </a:rPr>
              <a:t>What is a </a:t>
            </a:r>
            <a:r>
              <a:rPr b="1" lang="en-US" sz="3600">
                <a:solidFill>
                  <a:srgbClr val="00426E"/>
                </a:solidFill>
                <a:latin typeface="Lato"/>
                <a:ea typeface="Lato"/>
                <a:cs typeface="Lato"/>
                <a:sym typeface="Lato"/>
              </a:rPr>
              <a:t>task</a:t>
            </a:r>
            <a:r>
              <a:rPr lang="en-US" sz="3600">
                <a:solidFill>
                  <a:srgbClr val="00426E"/>
                </a:solidFill>
                <a:latin typeface="Lato"/>
                <a:ea typeface="Lato"/>
                <a:cs typeface="Lato"/>
                <a:sym typeface="Lato"/>
              </a:rPr>
              <a:t>?</a:t>
            </a:r>
            <a:endParaRPr sz="3600">
              <a:solidFill>
                <a:srgbClr val="00426E"/>
              </a:solidFill>
              <a:latin typeface="Lato"/>
              <a:ea typeface="Lato"/>
              <a:cs typeface="Lato"/>
              <a:sym typeface="Lato"/>
            </a:endParaRPr>
          </a:p>
          <a:p>
            <a:pPr indent="-457200" lvl="1" marL="914400" rtl="0" algn="l">
              <a:spcBef>
                <a:spcPts val="0"/>
              </a:spcBef>
              <a:spcAft>
                <a:spcPts val="0"/>
              </a:spcAft>
              <a:buClr>
                <a:srgbClr val="00426E"/>
              </a:buClr>
              <a:buSzPts val="3600"/>
              <a:buFont typeface="Lato"/>
              <a:buAutoNum type="alphaLcPeriod"/>
            </a:pPr>
            <a:r>
              <a:rPr lang="en-US" sz="3600">
                <a:solidFill>
                  <a:srgbClr val="00426E"/>
                </a:solidFill>
                <a:latin typeface="Lato"/>
                <a:ea typeface="Lato"/>
                <a:cs typeface="Lato"/>
                <a:sym typeface="Lato"/>
              </a:rPr>
              <a:t>Classification</a:t>
            </a:r>
            <a:endParaRPr sz="3600">
              <a:solidFill>
                <a:srgbClr val="00426E"/>
              </a:solidFill>
              <a:latin typeface="Lato"/>
              <a:ea typeface="Lato"/>
              <a:cs typeface="Lato"/>
              <a:sym typeface="Lato"/>
            </a:endParaRPr>
          </a:p>
          <a:p>
            <a:pPr indent="-457200" lvl="1" marL="914400" rtl="0" algn="l">
              <a:spcBef>
                <a:spcPts val="0"/>
              </a:spcBef>
              <a:spcAft>
                <a:spcPts val="0"/>
              </a:spcAft>
              <a:buClr>
                <a:srgbClr val="00426E"/>
              </a:buClr>
              <a:buSzPts val="3600"/>
              <a:buFont typeface="Lato"/>
              <a:buAutoNum type="alphaLcPeriod"/>
            </a:pPr>
            <a:r>
              <a:rPr lang="en-US" sz="3600">
                <a:solidFill>
                  <a:srgbClr val="00426E"/>
                </a:solidFill>
                <a:latin typeface="Lato"/>
                <a:ea typeface="Lato"/>
                <a:cs typeface="Lato"/>
                <a:sym typeface="Lato"/>
              </a:rPr>
              <a:t>Regression</a:t>
            </a:r>
            <a:endParaRPr sz="3600">
              <a:solidFill>
                <a:srgbClr val="00426E"/>
              </a:solidFill>
              <a:latin typeface="Lato"/>
              <a:ea typeface="Lato"/>
              <a:cs typeface="Lato"/>
              <a:sym typeface="Lato"/>
            </a:endParaRPr>
          </a:p>
          <a:p>
            <a:pPr indent="-457200" lvl="1" marL="914400" rtl="0" algn="l">
              <a:spcBef>
                <a:spcPts val="0"/>
              </a:spcBef>
              <a:spcAft>
                <a:spcPts val="0"/>
              </a:spcAft>
              <a:buClr>
                <a:srgbClr val="00426E"/>
              </a:buClr>
              <a:buSzPts val="3600"/>
              <a:buFont typeface="Lato"/>
              <a:buAutoNum type="alphaLcPeriod"/>
            </a:pPr>
            <a:r>
              <a:rPr lang="en-US" sz="3600">
                <a:solidFill>
                  <a:srgbClr val="00426E"/>
                </a:solidFill>
                <a:latin typeface="Lato"/>
                <a:ea typeface="Lato"/>
                <a:cs typeface="Lato"/>
                <a:sym typeface="Lato"/>
              </a:rPr>
              <a:t>Problem solving / planning / control</a:t>
            </a:r>
            <a:endParaRPr sz="3600">
              <a:solidFill>
                <a:srgbClr val="00426E"/>
              </a:solidFill>
              <a:latin typeface="Lato"/>
              <a:ea typeface="Lato"/>
              <a:cs typeface="Lato"/>
              <a:sym typeface="Lato"/>
            </a:endParaRPr>
          </a:p>
          <a:p>
            <a:pPr indent="0" lvl="0" marL="2438400" rtl="0" algn="l">
              <a:spcBef>
                <a:spcPts val="0"/>
              </a:spcBef>
              <a:spcAft>
                <a:spcPts val="0"/>
              </a:spcAft>
              <a:buNone/>
            </a:pPr>
            <a:r>
              <a:t/>
            </a:r>
            <a:endParaRPr sz="3600">
              <a:solidFill>
                <a:srgbClr val="00426E"/>
              </a:solidFill>
              <a:latin typeface="Lato"/>
              <a:ea typeface="Lato"/>
              <a:cs typeface="Lato"/>
              <a:sym typeface="Lato"/>
            </a:endParaRPr>
          </a:p>
          <a:p>
            <a:pPr indent="-457200" lvl="0" marL="457200" rtl="0" algn="l">
              <a:spcBef>
                <a:spcPts val="0"/>
              </a:spcBef>
              <a:spcAft>
                <a:spcPts val="0"/>
              </a:spcAft>
              <a:buClr>
                <a:srgbClr val="00426E"/>
              </a:buClr>
              <a:buSzPts val="3600"/>
              <a:buFont typeface="Roboto"/>
              <a:buAutoNum type="arabicPeriod"/>
            </a:pPr>
            <a:r>
              <a:rPr lang="en-US" sz="3600">
                <a:solidFill>
                  <a:srgbClr val="00426E"/>
                </a:solidFill>
                <a:latin typeface="Lato"/>
                <a:ea typeface="Lato"/>
                <a:cs typeface="Lato"/>
                <a:sym typeface="Lato"/>
              </a:rPr>
              <a:t>How to evaluate </a:t>
            </a:r>
            <a:r>
              <a:rPr b="1" lang="en-US" sz="3600">
                <a:solidFill>
                  <a:srgbClr val="00426E"/>
                </a:solidFill>
                <a:latin typeface="Lato"/>
                <a:ea typeface="Lato"/>
                <a:cs typeface="Lato"/>
                <a:sym typeface="Lato"/>
              </a:rPr>
              <a:t>performance</a:t>
            </a:r>
            <a:r>
              <a:rPr lang="en-US" sz="3600">
                <a:solidFill>
                  <a:srgbClr val="00426E"/>
                </a:solidFill>
                <a:latin typeface="Lato"/>
                <a:ea typeface="Lato"/>
                <a:cs typeface="Lato"/>
                <a:sym typeface="Lato"/>
              </a:rPr>
              <a:t>?</a:t>
            </a:r>
            <a:endParaRPr sz="3600">
              <a:solidFill>
                <a:srgbClr val="00426E"/>
              </a:solidFill>
              <a:latin typeface="Lato"/>
              <a:ea typeface="Lato"/>
              <a:cs typeface="Lato"/>
              <a:sym typeface="Lato"/>
            </a:endParaRPr>
          </a:p>
          <a:p>
            <a:pPr indent="-457200" lvl="1" marL="914400" rtl="0" algn="l">
              <a:spcBef>
                <a:spcPts val="0"/>
              </a:spcBef>
              <a:spcAft>
                <a:spcPts val="0"/>
              </a:spcAft>
              <a:buClr>
                <a:srgbClr val="00426E"/>
              </a:buClr>
              <a:buSzPts val="3600"/>
              <a:buFont typeface="Lato"/>
              <a:buAutoNum type="alphaLcPeriod"/>
            </a:pPr>
            <a:r>
              <a:rPr lang="en-US" sz="3600">
                <a:solidFill>
                  <a:srgbClr val="00426E"/>
                </a:solidFill>
                <a:latin typeface="Lato"/>
                <a:ea typeface="Lato"/>
                <a:cs typeface="Lato"/>
                <a:sym typeface="Lato"/>
              </a:rPr>
              <a:t>Classifying the right answers (or error)</a:t>
            </a:r>
            <a:endParaRPr sz="3600">
              <a:solidFill>
                <a:srgbClr val="00426E"/>
              </a:solidFill>
              <a:latin typeface="Lato"/>
              <a:ea typeface="Lato"/>
              <a:cs typeface="Lato"/>
              <a:sym typeface="Lato"/>
            </a:endParaRPr>
          </a:p>
          <a:p>
            <a:pPr indent="-457200" lvl="1" marL="914400" rtl="0" algn="l">
              <a:spcBef>
                <a:spcPts val="0"/>
              </a:spcBef>
              <a:spcAft>
                <a:spcPts val="0"/>
              </a:spcAft>
              <a:buClr>
                <a:srgbClr val="00426E"/>
              </a:buClr>
              <a:buSzPts val="3600"/>
              <a:buFont typeface="Lato"/>
              <a:buAutoNum type="alphaLcPeriod"/>
            </a:pPr>
            <a:r>
              <a:rPr lang="en-US" sz="3600">
                <a:solidFill>
                  <a:srgbClr val="00426E"/>
                </a:solidFill>
                <a:latin typeface="Lato"/>
                <a:ea typeface="Lato"/>
                <a:cs typeface="Lato"/>
                <a:sym typeface="Lato"/>
              </a:rPr>
              <a:t>The validity of the solution</a:t>
            </a:r>
            <a:endParaRPr sz="3600">
              <a:solidFill>
                <a:srgbClr val="00426E"/>
              </a:solidFill>
              <a:latin typeface="Lato"/>
              <a:ea typeface="Lato"/>
              <a:cs typeface="Lato"/>
              <a:sym typeface="Lato"/>
            </a:endParaRPr>
          </a:p>
          <a:p>
            <a:pPr indent="-457200" lvl="1" marL="914400" rtl="0" algn="l">
              <a:spcBef>
                <a:spcPts val="0"/>
              </a:spcBef>
              <a:spcAft>
                <a:spcPts val="0"/>
              </a:spcAft>
              <a:buClr>
                <a:srgbClr val="00426E"/>
              </a:buClr>
              <a:buSzPts val="3600"/>
              <a:buFont typeface="Lato"/>
              <a:buAutoNum type="alphaLcPeriod"/>
            </a:pPr>
            <a:r>
              <a:rPr lang="en-US" sz="3600">
                <a:solidFill>
                  <a:srgbClr val="00426E"/>
                </a:solidFill>
                <a:latin typeface="Lato"/>
                <a:ea typeface="Lato"/>
                <a:cs typeface="Lato"/>
                <a:sym typeface="Lato"/>
              </a:rPr>
              <a:t>Quality of the solution</a:t>
            </a:r>
            <a:endParaRPr sz="3600">
              <a:solidFill>
                <a:srgbClr val="00426E"/>
              </a:solidFill>
              <a:latin typeface="Lato"/>
              <a:ea typeface="Lato"/>
              <a:cs typeface="Lato"/>
              <a:sym typeface="Lato"/>
            </a:endParaRPr>
          </a:p>
          <a:p>
            <a:pPr indent="-457200" lvl="1" marL="914400" rtl="0" algn="l">
              <a:spcBef>
                <a:spcPts val="0"/>
              </a:spcBef>
              <a:spcAft>
                <a:spcPts val="0"/>
              </a:spcAft>
              <a:buClr>
                <a:srgbClr val="00426E"/>
              </a:buClr>
              <a:buSzPts val="3600"/>
              <a:buFont typeface="Lato"/>
              <a:buAutoNum type="alphaLcPeriod"/>
            </a:pPr>
            <a:r>
              <a:rPr lang="en-US" sz="3600">
                <a:solidFill>
                  <a:srgbClr val="00426E"/>
                </a:solidFill>
                <a:latin typeface="Lato"/>
                <a:ea typeface="Lato"/>
                <a:cs typeface="Lato"/>
                <a:sym typeface="Lato"/>
              </a:rPr>
              <a:t>Performance velocity</a:t>
            </a:r>
            <a:endParaRPr sz="3600">
              <a:solidFill>
                <a:srgbClr val="00426E"/>
              </a:solidFill>
              <a:latin typeface="Lato"/>
              <a:ea typeface="Lato"/>
              <a:cs typeface="Lato"/>
              <a:sym typeface="Lato"/>
            </a:endParaRPr>
          </a:p>
          <a:p>
            <a:pPr indent="0" lvl="0" marL="2438400" rtl="0" algn="l">
              <a:spcBef>
                <a:spcPts val="0"/>
              </a:spcBef>
              <a:spcAft>
                <a:spcPts val="0"/>
              </a:spcAft>
              <a:buNone/>
            </a:pPr>
            <a:r>
              <a:t/>
            </a:r>
            <a:endParaRPr sz="3600">
              <a:solidFill>
                <a:srgbClr val="00426E"/>
              </a:solidFill>
              <a:latin typeface="Lato"/>
              <a:ea typeface="Lato"/>
              <a:cs typeface="Lato"/>
              <a:sym typeface="Lato"/>
            </a:endParaRPr>
          </a:p>
          <a:p>
            <a:pPr indent="-457200" lvl="0" marL="457200" rtl="0" algn="l">
              <a:spcBef>
                <a:spcPts val="0"/>
              </a:spcBef>
              <a:spcAft>
                <a:spcPts val="0"/>
              </a:spcAft>
              <a:buClr>
                <a:srgbClr val="00426E"/>
              </a:buClr>
              <a:buSzPts val="3600"/>
              <a:buFont typeface="Roboto"/>
              <a:buAutoNum type="arabicPeriod"/>
            </a:pPr>
            <a:r>
              <a:rPr lang="en-US" sz="3600">
                <a:solidFill>
                  <a:srgbClr val="00426E"/>
                </a:solidFill>
                <a:latin typeface="Lato"/>
                <a:ea typeface="Lato"/>
                <a:cs typeface="Lato"/>
                <a:sym typeface="Lato"/>
              </a:rPr>
              <a:t>How to represent </a:t>
            </a:r>
            <a:r>
              <a:rPr b="1" lang="en-US" sz="3600">
                <a:solidFill>
                  <a:srgbClr val="00426E"/>
                </a:solidFill>
                <a:latin typeface="Lato"/>
                <a:ea typeface="Lato"/>
                <a:cs typeface="Lato"/>
                <a:sym typeface="Lato"/>
              </a:rPr>
              <a:t>experience</a:t>
            </a:r>
            <a:r>
              <a:rPr lang="en-US" sz="3600">
                <a:solidFill>
                  <a:srgbClr val="00426E"/>
                </a:solidFill>
                <a:latin typeface="Lato"/>
                <a:ea typeface="Lato"/>
                <a:cs typeface="Lato"/>
                <a:sym typeface="Lato"/>
              </a:rPr>
              <a:t>?</a:t>
            </a:r>
            <a:endParaRPr sz="3600">
              <a:solidFill>
                <a:srgbClr val="00426E"/>
              </a:solidFill>
              <a:latin typeface="Lato"/>
              <a:ea typeface="Lato"/>
              <a:cs typeface="Lato"/>
              <a:sym typeface="Lato"/>
            </a:endParaRPr>
          </a:p>
          <a:p>
            <a:pPr indent="-457200" lvl="1" marL="914400" rtl="0" algn="l">
              <a:spcBef>
                <a:spcPts val="0"/>
              </a:spcBef>
              <a:spcAft>
                <a:spcPts val="0"/>
              </a:spcAft>
              <a:buClr>
                <a:srgbClr val="00426E"/>
              </a:buClr>
              <a:buSzPts val="3600"/>
              <a:buFont typeface="Lato"/>
              <a:buAutoNum type="alphaLcPeriod"/>
            </a:pPr>
            <a:r>
              <a:rPr lang="en-US" sz="3600">
                <a:solidFill>
                  <a:srgbClr val="00426E"/>
                </a:solidFill>
                <a:latin typeface="Lato"/>
                <a:ea typeface="Lato"/>
                <a:cs typeface="Lato"/>
                <a:sym typeface="Lato"/>
              </a:rPr>
              <a:t>Neurons, cases, decision trees, etc</a:t>
            </a:r>
            <a:endParaRPr sz="3600">
              <a:solidFill>
                <a:srgbClr val="00426E"/>
              </a:solidFill>
              <a:latin typeface="Lato"/>
              <a:ea typeface="Lato"/>
              <a:cs typeface="Lato"/>
              <a:sym typeface="Lato"/>
            </a:endParaRPr>
          </a:p>
          <a:p>
            <a:pPr indent="0" lvl="0" marL="0" rtl="0" algn="l">
              <a:spcBef>
                <a:spcPts val="0"/>
              </a:spcBef>
              <a:spcAft>
                <a:spcPts val="0"/>
              </a:spcAft>
              <a:buNone/>
            </a:pPr>
            <a:r>
              <a:t/>
            </a:r>
            <a:endParaRPr sz="3600">
              <a:solidFill>
                <a:srgbClr val="00426E"/>
              </a:solidFill>
              <a:latin typeface="Lato"/>
              <a:ea typeface="Lato"/>
              <a:cs typeface="Lato"/>
              <a:sym typeface="Lato"/>
            </a:endParaRPr>
          </a:p>
          <a:p>
            <a:pPr indent="0" lvl="0" marL="0" rtl="0" algn="l">
              <a:spcBef>
                <a:spcPts val="0"/>
              </a:spcBef>
              <a:spcAft>
                <a:spcPts val="0"/>
              </a:spcAft>
              <a:buNone/>
            </a:pPr>
            <a:r>
              <a:rPr b="1" lang="en-US" sz="3600">
                <a:solidFill>
                  <a:srgbClr val="00426E"/>
                </a:solidFill>
                <a:latin typeface="Lato"/>
                <a:ea typeface="Lato"/>
                <a:cs typeface="Lato"/>
                <a:sym typeface="Lato"/>
              </a:rPr>
              <a:t>Tomato example</a:t>
            </a:r>
            <a:endParaRPr b="1"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cxnSp>
        <p:nvCxnSpPr>
          <p:cNvPr id="286" name="Google Shape;286;p34"/>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87" name="Google Shape;287;p34"/>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Relevant Concepts</a:t>
            </a:r>
            <a:endParaRPr sz="7000">
              <a:solidFill>
                <a:srgbClr val="00426E"/>
              </a:solidFill>
              <a:latin typeface="Lato Black"/>
              <a:ea typeface="Lato Black"/>
              <a:cs typeface="Lato Black"/>
              <a:sym typeface="Lato Black"/>
            </a:endParaRPr>
          </a:p>
        </p:txBody>
      </p:sp>
      <p:pic>
        <p:nvPicPr>
          <p:cNvPr descr="In this short video, Max Margenot gives an overview of supervised and unsupervised machine learning tools. He covers regression and classification, canonical problems in supervised learning. Max gives an intuitive description of the differences between these two problems and gives a brief survey of introductory techniques for statistical modeling in the field.&#10;&#10;Try out these concepts at http://www.quantopian.com.&#10;&#10;As always, if there are any topics you would like us to focus on for future videos, please send us a quick note at info@quantopian.com.&#10;&#10;Disclaimer&#10;Quantopian provides this presentation to help people write trading algorithms - it is not intended to provide investment advice.&#10;&#10;More specifically, the material is provided for informational purposes only and does not constitute an offer to sell, a solicitation to buy, or a recommendation or endorsement for any security or strategy, nor does it constitute an offer to provide investment advisory or other services by Quantopian.&#10;&#10;In addition, the content neither constitutes investment advice nor offers any opinion with respect to the suitability of any security or any specific investment. Quantopian makes no guarantees as to accuracy or completeness of the views expressed in the website. The views are subject to change, and may have become unreliable for various reasons, including changes in market conditions or economic circumstances." id="288" name="Google Shape;288;p34" title="Classification and Regression in Machine Learning">
            <a:hlinkClick r:id="rId3"/>
          </p:cNvPr>
          <p:cNvPicPr preferRelativeResize="0"/>
          <p:nvPr/>
        </p:nvPicPr>
        <p:blipFill>
          <a:blip r:embed="rId4">
            <a:alphaModFix/>
          </a:blip>
          <a:stretch>
            <a:fillRect/>
          </a:stretch>
        </p:blipFill>
        <p:spPr>
          <a:xfrm>
            <a:off x="13287000" y="2002325"/>
            <a:ext cx="9243224" cy="6932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5"/>
          <p:cNvSpPr txBox="1"/>
          <p:nvPr/>
        </p:nvSpPr>
        <p:spPr>
          <a:xfrm>
            <a:off x="1556950" y="2700700"/>
            <a:ext cx="20890200" cy="9540300"/>
          </a:xfrm>
          <a:prstGeom prst="rect">
            <a:avLst/>
          </a:prstGeom>
          <a:noFill/>
          <a:ln>
            <a:noFill/>
          </a:ln>
        </p:spPr>
        <p:txBody>
          <a:bodyPr anchorCtr="0" anchor="t" bIns="45700" lIns="45700" spcFirstLastPara="1" rIns="45700" wrap="square" tIns="45700">
            <a:noAutofit/>
          </a:bodyPr>
          <a:lstStyle/>
          <a:p>
            <a:pPr indent="-457200" lvl="0" marL="457200" marR="0" rtl="0" algn="l">
              <a:lnSpc>
                <a:spcPct val="150000"/>
              </a:lnSpc>
              <a:spcBef>
                <a:spcPts val="0"/>
              </a:spcBef>
              <a:spcAft>
                <a:spcPts val="0"/>
              </a:spcAft>
              <a:buClr>
                <a:srgbClr val="00426E"/>
              </a:buClr>
              <a:buSzPts val="3600"/>
              <a:buFont typeface="Roboto"/>
              <a:buAutoNum type="arabicPeriod"/>
            </a:pPr>
            <a:r>
              <a:rPr lang="en-US" sz="3600">
                <a:solidFill>
                  <a:srgbClr val="00426E"/>
                </a:solidFill>
                <a:latin typeface="Lato"/>
                <a:ea typeface="Lato"/>
                <a:cs typeface="Lato"/>
                <a:sym typeface="Lato"/>
              </a:rPr>
              <a:t>Models of intelligence</a:t>
            </a:r>
            <a:endParaRPr sz="3600">
              <a:solidFill>
                <a:srgbClr val="00426E"/>
              </a:solidFill>
              <a:latin typeface="Lato"/>
              <a:ea typeface="Lato"/>
              <a:cs typeface="Lato"/>
              <a:sym typeface="Lato"/>
            </a:endParaRPr>
          </a:p>
          <a:p>
            <a:pPr indent="0" lvl="0" marL="914400" marR="0" rtl="0" algn="l">
              <a:lnSpc>
                <a:spcPct val="150000"/>
              </a:lnSpc>
              <a:spcBef>
                <a:spcPts val="0"/>
              </a:spcBef>
              <a:spcAft>
                <a:spcPts val="0"/>
              </a:spcAft>
              <a:buNone/>
            </a:pPr>
            <a:r>
              <a:rPr lang="en-US" sz="3600">
                <a:solidFill>
                  <a:srgbClr val="00426E"/>
                </a:solidFill>
                <a:latin typeface="Lato"/>
                <a:ea typeface="Lato"/>
                <a:cs typeface="Lato"/>
                <a:sym typeface="Lato"/>
              </a:rPr>
              <a:t>– </a:t>
            </a:r>
            <a:r>
              <a:rPr b="1" lang="en-US" sz="3600">
                <a:solidFill>
                  <a:srgbClr val="00426E"/>
                </a:solidFill>
                <a:latin typeface="Lato"/>
                <a:ea typeface="Lato"/>
                <a:cs typeface="Lato"/>
                <a:sym typeface="Lato"/>
              </a:rPr>
              <a:t>Cognitive Psychology</a:t>
            </a:r>
            <a:r>
              <a:rPr lang="en-US" sz="3600">
                <a:solidFill>
                  <a:srgbClr val="00426E"/>
                </a:solidFill>
                <a:latin typeface="Lato"/>
                <a:ea typeface="Lato"/>
                <a:cs typeface="Lato"/>
                <a:sym typeface="Lato"/>
              </a:rPr>
              <a:t>: The process of human learning</a:t>
            </a:r>
            <a:endParaRPr sz="3600">
              <a:solidFill>
                <a:srgbClr val="00426E"/>
              </a:solidFill>
              <a:latin typeface="Lato"/>
              <a:ea typeface="Lato"/>
              <a:cs typeface="Lato"/>
              <a:sym typeface="Lato"/>
            </a:endParaRPr>
          </a:p>
          <a:p>
            <a:pPr indent="0" lvl="0" marL="914400" marR="0" rtl="0" algn="l">
              <a:lnSpc>
                <a:spcPct val="150000"/>
              </a:lnSpc>
              <a:spcBef>
                <a:spcPts val="0"/>
              </a:spcBef>
              <a:spcAft>
                <a:spcPts val="0"/>
              </a:spcAft>
              <a:buNone/>
            </a:pPr>
            <a:r>
              <a:rPr lang="en-US" sz="3600">
                <a:solidFill>
                  <a:srgbClr val="00426E"/>
                </a:solidFill>
                <a:latin typeface="Lato"/>
                <a:ea typeface="Lato"/>
                <a:cs typeface="Lato"/>
                <a:sym typeface="Lato"/>
              </a:rPr>
              <a:t>– </a:t>
            </a:r>
            <a:r>
              <a:rPr b="1" lang="en-US" sz="3600">
                <a:solidFill>
                  <a:srgbClr val="00426E"/>
                </a:solidFill>
                <a:latin typeface="Lato"/>
                <a:ea typeface="Lato"/>
                <a:cs typeface="Lato"/>
                <a:sym typeface="Lato"/>
              </a:rPr>
              <a:t>Neurobiology</a:t>
            </a:r>
            <a:r>
              <a:rPr lang="en-US" sz="3600">
                <a:solidFill>
                  <a:srgbClr val="00426E"/>
                </a:solidFill>
                <a:latin typeface="Lato"/>
                <a:ea typeface="Lato"/>
                <a:cs typeface="Lato"/>
                <a:sym typeface="Lato"/>
              </a:rPr>
              <a:t>: The brain, the neuron</a:t>
            </a:r>
            <a:br>
              <a:rPr lang="en-US" sz="3600">
                <a:solidFill>
                  <a:srgbClr val="00426E"/>
                </a:solidFill>
                <a:latin typeface="Lato"/>
                <a:ea typeface="Lato"/>
                <a:cs typeface="Lato"/>
                <a:sym typeface="Lato"/>
              </a:rPr>
            </a:br>
            <a:endParaRPr sz="3600">
              <a:solidFill>
                <a:srgbClr val="00426E"/>
              </a:solidFill>
              <a:latin typeface="Lato"/>
              <a:ea typeface="Lato"/>
              <a:cs typeface="Lato"/>
              <a:sym typeface="Lato"/>
            </a:endParaRPr>
          </a:p>
          <a:p>
            <a:pPr indent="-457200" lvl="0" marL="457200" marR="0" rtl="0" algn="l">
              <a:lnSpc>
                <a:spcPct val="150000"/>
              </a:lnSpc>
              <a:spcBef>
                <a:spcPts val="0"/>
              </a:spcBef>
              <a:spcAft>
                <a:spcPts val="0"/>
              </a:spcAft>
              <a:buClr>
                <a:srgbClr val="00426E"/>
              </a:buClr>
              <a:buSzPts val="3600"/>
              <a:buFont typeface="Roboto"/>
              <a:buAutoNum type="arabicPeriod"/>
            </a:pPr>
            <a:r>
              <a:rPr lang="en-US" sz="3600">
                <a:solidFill>
                  <a:srgbClr val="00426E"/>
                </a:solidFill>
                <a:latin typeface="Lato"/>
                <a:ea typeface="Lato"/>
                <a:cs typeface="Lato"/>
                <a:sym typeface="Lato"/>
              </a:rPr>
              <a:t>Knowledge/concepts</a:t>
            </a:r>
            <a:br>
              <a:rPr lang="en-US" sz="3600">
                <a:solidFill>
                  <a:srgbClr val="00426E"/>
                </a:solidFill>
                <a:latin typeface="Lato"/>
                <a:ea typeface="Lato"/>
                <a:cs typeface="Lato"/>
                <a:sym typeface="Lato"/>
              </a:rPr>
            </a:br>
            <a:r>
              <a:rPr lang="en-US" sz="3600">
                <a:solidFill>
                  <a:srgbClr val="00426E"/>
                </a:solidFill>
                <a:latin typeface="Lato"/>
                <a:ea typeface="Lato"/>
                <a:cs typeface="Lato"/>
                <a:sym typeface="Lato"/>
              </a:rPr>
              <a:t>– </a:t>
            </a:r>
            <a:r>
              <a:rPr b="1" lang="en-US" sz="3600">
                <a:solidFill>
                  <a:srgbClr val="00426E"/>
                </a:solidFill>
                <a:latin typeface="Lato"/>
                <a:ea typeface="Lato"/>
                <a:cs typeface="Lato"/>
                <a:sym typeface="Lato"/>
              </a:rPr>
              <a:t>Cognitive Psychology</a:t>
            </a:r>
            <a:r>
              <a:rPr lang="en-US" sz="3600">
                <a:solidFill>
                  <a:srgbClr val="00426E"/>
                </a:solidFill>
                <a:latin typeface="Lato"/>
                <a:ea typeface="Lato"/>
                <a:cs typeface="Lato"/>
                <a:sym typeface="Lato"/>
              </a:rPr>
              <a:t>: What is a concept? How to represent them? </a:t>
            </a:r>
            <a:br>
              <a:rPr lang="en-US" sz="3600">
                <a:solidFill>
                  <a:srgbClr val="00426E"/>
                </a:solidFill>
                <a:latin typeface="Lato"/>
                <a:ea typeface="Lato"/>
                <a:cs typeface="Lato"/>
                <a:sym typeface="Lato"/>
              </a:rPr>
            </a:br>
            <a:r>
              <a:rPr lang="en-US" sz="3600">
                <a:solidFill>
                  <a:srgbClr val="00426E"/>
                </a:solidFill>
                <a:latin typeface="Lato"/>
                <a:ea typeface="Lato"/>
                <a:cs typeface="Lato"/>
                <a:sym typeface="Lato"/>
              </a:rPr>
              <a:t>	Is there an explanation about how we represent them?</a:t>
            </a:r>
            <a:br>
              <a:rPr lang="en-US" sz="3600">
                <a:solidFill>
                  <a:srgbClr val="00426E"/>
                </a:solidFill>
                <a:latin typeface="Lato"/>
                <a:ea typeface="Lato"/>
                <a:cs typeface="Lato"/>
                <a:sym typeface="Lato"/>
              </a:rPr>
            </a:br>
            <a:r>
              <a:rPr lang="en-US" sz="3600">
                <a:solidFill>
                  <a:srgbClr val="00426E"/>
                </a:solidFill>
                <a:latin typeface="Lato"/>
                <a:ea typeface="Lato"/>
                <a:cs typeface="Lato"/>
                <a:sym typeface="Lato"/>
              </a:rPr>
              <a:t>– </a:t>
            </a:r>
            <a:r>
              <a:rPr b="1" lang="en-US" sz="3600">
                <a:solidFill>
                  <a:srgbClr val="00426E"/>
                </a:solidFill>
                <a:latin typeface="Lato"/>
                <a:ea typeface="Lato"/>
                <a:cs typeface="Lato"/>
                <a:sym typeface="Lato"/>
              </a:rPr>
              <a:t>Mathematical Logic</a:t>
            </a:r>
            <a:r>
              <a:rPr lang="en-US" sz="3600">
                <a:solidFill>
                  <a:srgbClr val="00426E"/>
                </a:solidFill>
                <a:latin typeface="Lato"/>
                <a:ea typeface="Lato"/>
                <a:cs typeface="Lato"/>
                <a:sym typeface="Lato"/>
              </a:rPr>
              <a:t>: How concepts can be combined and manipulated?</a:t>
            </a:r>
            <a:br>
              <a:rPr lang="en-US" sz="3600">
                <a:solidFill>
                  <a:srgbClr val="00426E"/>
                </a:solidFill>
                <a:latin typeface="Lato"/>
                <a:ea typeface="Lato"/>
                <a:cs typeface="Lato"/>
                <a:sym typeface="Lato"/>
              </a:rPr>
            </a:br>
            <a:r>
              <a:rPr lang="en-US" sz="3600">
                <a:solidFill>
                  <a:srgbClr val="00426E"/>
                </a:solidFill>
                <a:latin typeface="Lato"/>
                <a:ea typeface="Lato"/>
                <a:cs typeface="Lato"/>
                <a:sym typeface="Lato"/>
              </a:rPr>
              <a:t>– </a:t>
            </a:r>
            <a:r>
              <a:rPr b="1" lang="en-US" sz="3600">
                <a:solidFill>
                  <a:srgbClr val="00426E"/>
                </a:solidFill>
                <a:latin typeface="Lato"/>
                <a:ea typeface="Lato"/>
                <a:cs typeface="Lato"/>
                <a:sym typeface="Lato"/>
              </a:rPr>
              <a:t>Statistics</a:t>
            </a:r>
            <a:r>
              <a:rPr lang="en-US" sz="3600">
                <a:solidFill>
                  <a:srgbClr val="00426E"/>
                </a:solidFill>
                <a:latin typeface="Lato"/>
                <a:ea typeface="Lato"/>
                <a:cs typeface="Lato"/>
                <a:sym typeface="Lato"/>
              </a:rPr>
              <a:t>: What mathematical model represents them?</a:t>
            </a:r>
            <a:br>
              <a:rPr lang="en-US" sz="3600">
                <a:solidFill>
                  <a:srgbClr val="00426E"/>
                </a:solidFill>
                <a:latin typeface="Lato"/>
                <a:ea typeface="Lato"/>
                <a:cs typeface="Lato"/>
                <a:sym typeface="Lato"/>
              </a:rPr>
            </a:br>
            <a:r>
              <a:rPr lang="en-US" sz="3600">
                <a:solidFill>
                  <a:srgbClr val="00426E"/>
                </a:solidFill>
                <a:latin typeface="Lato"/>
                <a:ea typeface="Lato"/>
                <a:cs typeface="Lato"/>
                <a:sym typeface="Lato"/>
              </a:rPr>
              <a:t>– </a:t>
            </a:r>
            <a:r>
              <a:rPr b="1" lang="en-US" sz="3600">
                <a:solidFill>
                  <a:srgbClr val="00426E"/>
                </a:solidFill>
                <a:latin typeface="Lato"/>
                <a:ea typeface="Lato"/>
                <a:cs typeface="Lato"/>
                <a:sym typeface="Lato"/>
              </a:rPr>
              <a:t>Information theory</a:t>
            </a:r>
            <a:r>
              <a:rPr lang="en-US" sz="3600">
                <a:solidFill>
                  <a:srgbClr val="00426E"/>
                </a:solidFill>
                <a:latin typeface="Lato"/>
                <a:ea typeface="Lato"/>
                <a:cs typeface="Lato"/>
                <a:sym typeface="Lato"/>
              </a:rPr>
              <a:t>: How can we code them?</a:t>
            </a:r>
            <a:endParaRPr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cxnSp>
        <p:nvCxnSpPr>
          <p:cNvPr id="294" name="Google Shape;294;p35"/>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295" name="Google Shape;295;p35"/>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Influences to Machine Learning</a:t>
            </a:r>
            <a:endParaRPr sz="7000">
              <a:solidFill>
                <a:srgbClr val="00426E"/>
              </a:solidFill>
              <a:latin typeface="Lato Black"/>
              <a:ea typeface="Lato Black"/>
              <a:cs typeface="Lato Black"/>
              <a:sym typeface="Lato Blac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6"/>
          <p:cNvSpPr txBox="1"/>
          <p:nvPr/>
        </p:nvSpPr>
        <p:spPr>
          <a:xfrm>
            <a:off x="1556950" y="2700700"/>
            <a:ext cx="208902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b="1" lang="en-US" sz="3600">
                <a:solidFill>
                  <a:srgbClr val="00426E"/>
                </a:solidFill>
                <a:latin typeface="Lato"/>
                <a:ea typeface="Lato"/>
                <a:cs typeface="Lato"/>
                <a:sym typeface="Lato"/>
              </a:rPr>
              <a:t>Learn to play checkers from self-play</a:t>
            </a:r>
            <a:endParaRPr b="1"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We will develop an approach analogous to that</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used in the first machine learning system</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developed by Arthur Samuels at IBM in 1959</a:t>
            </a:r>
            <a:endParaRPr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cxnSp>
        <p:nvCxnSpPr>
          <p:cNvPr id="301" name="Google Shape;301;p36"/>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02" name="Google Shape;302;p36"/>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Sample Learning Problem</a:t>
            </a:r>
            <a:endParaRPr sz="7000">
              <a:solidFill>
                <a:srgbClr val="00426E"/>
              </a:solidFill>
              <a:latin typeface="Lato Black"/>
              <a:ea typeface="Lato Black"/>
              <a:cs typeface="Lato Black"/>
              <a:sym typeface="Lato Black"/>
            </a:endParaRPr>
          </a:p>
        </p:txBody>
      </p:sp>
      <p:pic>
        <p:nvPicPr>
          <p:cNvPr id="303" name="Google Shape;303;p36"/>
          <p:cNvPicPr preferRelativeResize="0"/>
          <p:nvPr/>
        </p:nvPicPr>
        <p:blipFill>
          <a:blip r:embed="rId3">
            <a:alphaModFix/>
          </a:blip>
          <a:stretch>
            <a:fillRect/>
          </a:stretch>
        </p:blipFill>
        <p:spPr>
          <a:xfrm>
            <a:off x="11937900" y="1906994"/>
            <a:ext cx="10619950" cy="10619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7"/>
          <p:cNvSpPr txBox="1"/>
          <p:nvPr/>
        </p:nvSpPr>
        <p:spPr>
          <a:xfrm>
            <a:off x="1556950" y="2700700"/>
            <a:ext cx="208902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b="1" lang="en-US" sz="3600">
                <a:solidFill>
                  <a:srgbClr val="00426E"/>
                </a:solidFill>
                <a:latin typeface="Lato"/>
                <a:ea typeface="Lato"/>
                <a:cs typeface="Lato"/>
                <a:sym typeface="Lato"/>
              </a:rPr>
              <a:t>Direct experience: </a:t>
            </a:r>
            <a:r>
              <a:rPr lang="en-US" sz="3600">
                <a:solidFill>
                  <a:srgbClr val="00426E"/>
                </a:solidFill>
                <a:latin typeface="Lato"/>
                <a:ea typeface="Lato"/>
                <a:cs typeface="Lato"/>
                <a:sym typeface="Lato"/>
              </a:rPr>
              <a:t>Given sample input and output pairs for a useful target function.</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 </a:t>
            </a:r>
            <a:r>
              <a:rPr i="1" lang="en-US" sz="3600">
                <a:solidFill>
                  <a:srgbClr val="00426E"/>
                </a:solidFill>
                <a:latin typeface="Lato"/>
                <a:ea typeface="Lato"/>
                <a:cs typeface="Lato"/>
                <a:sym typeface="Lato"/>
              </a:rPr>
              <a:t>Checker boards labeled with the correct move</a:t>
            </a:r>
            <a:r>
              <a:rPr lang="en-US" sz="3600">
                <a:solidFill>
                  <a:srgbClr val="00426E"/>
                </a:solidFill>
                <a:latin typeface="Lato"/>
                <a:ea typeface="Lato"/>
                <a:cs typeface="Lato"/>
                <a:sym typeface="Lato"/>
              </a:rPr>
              <a:t>, e.g. extracted from record of expert play</a:t>
            </a:r>
            <a:br>
              <a:rPr lang="en-US" sz="3600">
                <a:solidFill>
                  <a:srgbClr val="00426E"/>
                </a:solidFill>
                <a:latin typeface="Lato"/>
                <a:ea typeface="Lato"/>
                <a:cs typeface="Lato"/>
                <a:sym typeface="Lato"/>
              </a:rPr>
            </a:b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b="1" lang="en-US" sz="3600">
                <a:solidFill>
                  <a:srgbClr val="00426E"/>
                </a:solidFill>
                <a:latin typeface="Lato"/>
                <a:ea typeface="Lato"/>
                <a:cs typeface="Lato"/>
                <a:sym typeface="Lato"/>
              </a:rPr>
              <a:t>Indirect experience: </a:t>
            </a:r>
            <a:r>
              <a:rPr lang="en-US" sz="3600">
                <a:solidFill>
                  <a:srgbClr val="00426E"/>
                </a:solidFill>
                <a:latin typeface="Lato"/>
                <a:ea typeface="Lato"/>
                <a:cs typeface="Lato"/>
                <a:sym typeface="Lato"/>
              </a:rPr>
              <a:t>Given feedback which is not direct I/O pairs for a useful target function.</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 </a:t>
            </a:r>
            <a:r>
              <a:rPr i="1" lang="en-US" sz="3600">
                <a:solidFill>
                  <a:srgbClr val="00426E"/>
                </a:solidFill>
                <a:latin typeface="Lato"/>
                <a:ea typeface="Lato"/>
                <a:cs typeface="Lato"/>
                <a:sym typeface="Lato"/>
              </a:rPr>
              <a:t>Potentially arbitrary sequences of game moves and their final game results.</a:t>
            </a:r>
            <a:endParaRPr i="1"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cxnSp>
        <p:nvCxnSpPr>
          <p:cNvPr id="309" name="Google Shape;309;p37"/>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10" name="Google Shape;310;p37"/>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Influences to Machine Learning</a:t>
            </a:r>
            <a:endParaRPr sz="7000">
              <a:solidFill>
                <a:srgbClr val="00426E"/>
              </a:solidFill>
              <a:latin typeface="Lato Black"/>
              <a:ea typeface="Lato Black"/>
              <a:cs typeface="Lato Black"/>
              <a:sym typeface="Lato Black"/>
            </a:endParaRPr>
          </a:p>
        </p:txBody>
      </p:sp>
      <p:pic>
        <p:nvPicPr>
          <p:cNvPr id="311" name="Google Shape;311;p37"/>
          <p:cNvPicPr preferRelativeResize="0"/>
          <p:nvPr/>
        </p:nvPicPr>
        <p:blipFill>
          <a:blip r:embed="rId3">
            <a:alphaModFix/>
          </a:blip>
          <a:stretch>
            <a:fillRect/>
          </a:stretch>
        </p:blipFill>
        <p:spPr>
          <a:xfrm>
            <a:off x="1556938" y="7476413"/>
            <a:ext cx="9572625" cy="4848225"/>
          </a:xfrm>
          <a:prstGeom prst="rect">
            <a:avLst/>
          </a:prstGeom>
          <a:noFill/>
          <a:ln>
            <a:noFill/>
          </a:ln>
        </p:spPr>
      </p:pic>
      <p:pic>
        <p:nvPicPr>
          <p:cNvPr id="312" name="Google Shape;312;p37"/>
          <p:cNvPicPr preferRelativeResize="0"/>
          <p:nvPr/>
        </p:nvPicPr>
        <p:blipFill>
          <a:blip r:embed="rId4">
            <a:alphaModFix/>
          </a:blip>
          <a:stretch>
            <a:fillRect/>
          </a:stretch>
        </p:blipFill>
        <p:spPr>
          <a:xfrm>
            <a:off x="14275475" y="7476425"/>
            <a:ext cx="8373486" cy="47645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cxnSp>
        <p:nvCxnSpPr>
          <p:cNvPr id="317" name="Google Shape;317;p38"/>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18" name="Google Shape;318;p38"/>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Train / Test Split</a:t>
            </a:r>
            <a:endParaRPr sz="7000">
              <a:solidFill>
                <a:srgbClr val="00426E"/>
              </a:solidFill>
              <a:latin typeface="Lato Black"/>
              <a:ea typeface="Lato Black"/>
              <a:cs typeface="Lato Black"/>
              <a:sym typeface="Lato Black"/>
            </a:endParaRPr>
          </a:p>
        </p:txBody>
      </p:sp>
      <p:pic>
        <p:nvPicPr>
          <p:cNvPr id="319" name="Google Shape;319;p38"/>
          <p:cNvPicPr preferRelativeResize="0"/>
          <p:nvPr/>
        </p:nvPicPr>
        <p:blipFill>
          <a:blip r:embed="rId3">
            <a:alphaModFix/>
          </a:blip>
          <a:stretch>
            <a:fillRect/>
          </a:stretch>
        </p:blipFill>
        <p:spPr>
          <a:xfrm>
            <a:off x="1581500" y="4211250"/>
            <a:ext cx="16945500" cy="8812375"/>
          </a:xfrm>
          <a:prstGeom prst="rect">
            <a:avLst/>
          </a:prstGeom>
          <a:noFill/>
          <a:ln>
            <a:noFill/>
          </a:ln>
        </p:spPr>
      </p:pic>
      <p:sp>
        <p:nvSpPr>
          <p:cNvPr id="320" name="Google Shape;320;p38"/>
          <p:cNvSpPr txBox="1"/>
          <p:nvPr/>
        </p:nvSpPr>
        <p:spPr>
          <a:xfrm>
            <a:off x="1556950" y="2700700"/>
            <a:ext cx="208902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Like practicing for an exam with class exercises. Seeing the exam first would defeat the learning challenge</a:t>
            </a:r>
            <a:endParaRPr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9"/>
          <p:cNvSpPr txBox="1"/>
          <p:nvPr/>
        </p:nvSpPr>
        <p:spPr>
          <a:xfrm>
            <a:off x="1556950" y="2700700"/>
            <a:ext cx="139311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b="1" lang="en-US" sz="3600">
                <a:solidFill>
                  <a:srgbClr val="00426E"/>
                </a:solidFill>
                <a:latin typeface="Lato"/>
                <a:ea typeface="Lato"/>
                <a:cs typeface="Lato"/>
                <a:sym typeface="Lato"/>
              </a:rPr>
              <a:t>What function is to be learned</a:t>
            </a:r>
            <a:r>
              <a:rPr lang="en-US" sz="3600">
                <a:solidFill>
                  <a:srgbClr val="00426E"/>
                </a:solidFill>
                <a:latin typeface="Lato"/>
                <a:ea typeface="Lato"/>
                <a:cs typeface="Lato"/>
                <a:sym typeface="Lato"/>
              </a:rPr>
              <a:t> and </a:t>
            </a:r>
            <a:r>
              <a:rPr b="1" lang="en-US" sz="3600">
                <a:solidFill>
                  <a:srgbClr val="00426E"/>
                </a:solidFill>
                <a:latin typeface="Lato"/>
                <a:ea typeface="Lato"/>
                <a:cs typeface="Lato"/>
                <a:sym typeface="Lato"/>
              </a:rPr>
              <a:t>how will it be used</a:t>
            </a:r>
            <a:r>
              <a:rPr lang="en-US" sz="3600">
                <a:solidFill>
                  <a:srgbClr val="00426E"/>
                </a:solidFill>
                <a:latin typeface="Lato"/>
                <a:ea typeface="Lato"/>
                <a:cs typeface="Lato"/>
                <a:sym typeface="Lato"/>
              </a:rPr>
              <a:t> by the performance system?</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b="1"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For checkers, assume we are </a:t>
            </a:r>
            <a:r>
              <a:rPr b="1" lang="en-US" sz="3600">
                <a:solidFill>
                  <a:srgbClr val="00426E"/>
                </a:solidFill>
                <a:latin typeface="Lato"/>
                <a:ea typeface="Lato"/>
                <a:cs typeface="Lato"/>
                <a:sym typeface="Lato"/>
              </a:rPr>
              <a:t>given a function for generating the legal moves</a:t>
            </a:r>
            <a:r>
              <a:rPr lang="en-US" sz="3600">
                <a:solidFill>
                  <a:srgbClr val="00426E"/>
                </a:solidFill>
                <a:latin typeface="Lato"/>
                <a:ea typeface="Lato"/>
                <a:cs typeface="Lato"/>
                <a:sym typeface="Lato"/>
              </a:rPr>
              <a:t> for a given board position and want to decide the </a:t>
            </a:r>
            <a:r>
              <a:rPr b="1" lang="en-US" sz="3600">
                <a:solidFill>
                  <a:srgbClr val="00426E"/>
                </a:solidFill>
                <a:latin typeface="Lato"/>
                <a:ea typeface="Lato"/>
                <a:cs typeface="Lato"/>
                <a:sym typeface="Lato"/>
              </a:rPr>
              <a:t>best mov</a:t>
            </a:r>
            <a:r>
              <a:rPr lang="en-US" sz="3600">
                <a:solidFill>
                  <a:srgbClr val="00426E"/>
                </a:solidFill>
                <a:latin typeface="Lato"/>
                <a:ea typeface="Lato"/>
                <a:cs typeface="Lato"/>
                <a:sym typeface="Lato"/>
              </a:rPr>
              <a:t>e.</a:t>
            </a:r>
            <a:br>
              <a:rPr lang="en-US" sz="3600">
                <a:solidFill>
                  <a:srgbClr val="00426E"/>
                </a:solidFill>
                <a:latin typeface="Lato"/>
                <a:ea typeface="Lato"/>
                <a:cs typeface="Lato"/>
                <a:sym typeface="Lato"/>
              </a:rPr>
            </a:b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b="1" lang="en-US" sz="3600">
                <a:solidFill>
                  <a:srgbClr val="00426E"/>
                </a:solidFill>
                <a:latin typeface="Lato"/>
                <a:ea typeface="Lato"/>
                <a:cs typeface="Lato"/>
                <a:sym typeface="Lato"/>
              </a:rPr>
              <a:t>– </a:t>
            </a:r>
            <a:r>
              <a:rPr lang="en-US" sz="3600">
                <a:solidFill>
                  <a:srgbClr val="00426E"/>
                </a:solidFill>
                <a:latin typeface="Lato"/>
                <a:ea typeface="Lato"/>
                <a:cs typeface="Lato"/>
                <a:sym typeface="Lato"/>
              </a:rPr>
              <a:t>Could learn a function:</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b="1" lang="en-US" sz="3600">
                <a:solidFill>
                  <a:srgbClr val="00426E"/>
                </a:solidFill>
                <a:latin typeface="Lato"/>
                <a:ea typeface="Lato"/>
                <a:cs typeface="Lato"/>
                <a:sym typeface="Lato"/>
              </a:rPr>
              <a:t>ChooseMove(board, legal-moves) → best-move</a:t>
            </a:r>
            <a:endParaRPr b="1"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b="1" lang="en-US" sz="3600">
                <a:solidFill>
                  <a:srgbClr val="00426E"/>
                </a:solidFill>
                <a:latin typeface="Lato"/>
                <a:ea typeface="Lato"/>
                <a:cs typeface="Lato"/>
                <a:sym typeface="Lato"/>
              </a:rPr>
              <a:t>– </a:t>
            </a:r>
            <a:r>
              <a:rPr lang="en-US" sz="3600">
                <a:solidFill>
                  <a:srgbClr val="00426E"/>
                </a:solidFill>
                <a:latin typeface="Lato"/>
                <a:ea typeface="Lato"/>
                <a:cs typeface="Lato"/>
                <a:sym typeface="Lato"/>
              </a:rPr>
              <a:t>Or could learn an evaluation function,</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b="1" lang="en-US" sz="3600">
                <a:solidFill>
                  <a:srgbClr val="00426E"/>
                </a:solidFill>
                <a:latin typeface="Lato"/>
                <a:ea typeface="Lato"/>
                <a:cs typeface="Lato"/>
                <a:sym typeface="Lato"/>
              </a:rPr>
              <a:t>V (board) → R,</a:t>
            </a:r>
            <a:endParaRPr b="1"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that gives each board position a score for how favorable it is</a:t>
            </a:r>
            <a:endParaRPr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cxnSp>
        <p:nvCxnSpPr>
          <p:cNvPr id="326" name="Google Shape;326;p39"/>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27" name="Google Shape;327;p39"/>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Choosing a target function</a:t>
            </a:r>
            <a:endParaRPr sz="7000">
              <a:solidFill>
                <a:srgbClr val="00426E"/>
              </a:solidFill>
              <a:latin typeface="Lato Black"/>
              <a:ea typeface="Lato Black"/>
              <a:cs typeface="Lato Black"/>
              <a:sym typeface="Lato Black"/>
            </a:endParaRPr>
          </a:p>
        </p:txBody>
      </p:sp>
      <p:pic>
        <p:nvPicPr>
          <p:cNvPr id="328" name="Google Shape;328;p39"/>
          <p:cNvPicPr preferRelativeResize="0"/>
          <p:nvPr/>
        </p:nvPicPr>
        <p:blipFill>
          <a:blip r:embed="rId3">
            <a:alphaModFix/>
          </a:blip>
          <a:stretch>
            <a:fillRect/>
          </a:stretch>
        </p:blipFill>
        <p:spPr>
          <a:xfrm>
            <a:off x="15203025" y="3480200"/>
            <a:ext cx="7453375" cy="7453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0"/>
          <p:cNvSpPr txBox="1"/>
          <p:nvPr/>
        </p:nvSpPr>
        <p:spPr>
          <a:xfrm>
            <a:off x="1556950" y="2700700"/>
            <a:ext cx="139311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If b is a final winning board, then V(b) = 100</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If b is a final losing board, then V(b) = –100</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If b is a final draw board, then V(b) = 0</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Otherwise, then V(b) = V(b ́), where b ́ is the</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b="1" lang="en-US" sz="3600">
                <a:solidFill>
                  <a:srgbClr val="00426E"/>
                </a:solidFill>
                <a:latin typeface="Lato"/>
                <a:ea typeface="Lato"/>
                <a:cs typeface="Lato"/>
                <a:sym typeface="Lato"/>
              </a:rPr>
              <a:t>highest scoring final board position</a:t>
            </a:r>
            <a:r>
              <a:rPr lang="en-US" sz="3600">
                <a:solidFill>
                  <a:srgbClr val="00426E"/>
                </a:solidFill>
                <a:latin typeface="Lato"/>
                <a:ea typeface="Lato"/>
                <a:cs typeface="Lato"/>
                <a:sym typeface="Lato"/>
              </a:rPr>
              <a:t> that is</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achieved starting from b and playing optimally</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until the end of the game (assuming the</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opponent plays optimally as well).</a:t>
            </a:r>
            <a:endParaRPr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cxnSp>
        <p:nvCxnSpPr>
          <p:cNvPr id="334" name="Google Shape;334;p40"/>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35" name="Google Shape;335;p40"/>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Ideal definition of V(board) </a:t>
            </a:r>
            <a:endParaRPr sz="7000">
              <a:solidFill>
                <a:srgbClr val="00426E"/>
              </a:solidFill>
              <a:latin typeface="Lato Black"/>
              <a:ea typeface="Lato Black"/>
              <a:cs typeface="Lato Black"/>
              <a:sym typeface="Lato Black"/>
            </a:endParaRPr>
          </a:p>
        </p:txBody>
      </p:sp>
      <p:pic>
        <p:nvPicPr>
          <p:cNvPr id="336" name="Google Shape;336;p40"/>
          <p:cNvPicPr preferRelativeResize="0"/>
          <p:nvPr/>
        </p:nvPicPr>
        <p:blipFill>
          <a:blip r:embed="rId3">
            <a:alphaModFix/>
          </a:blip>
          <a:stretch>
            <a:fillRect/>
          </a:stretch>
        </p:blipFill>
        <p:spPr>
          <a:xfrm>
            <a:off x="12486575" y="2603087"/>
            <a:ext cx="8578451" cy="85098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1"/>
          <p:cNvSpPr txBox="1"/>
          <p:nvPr/>
        </p:nvSpPr>
        <p:spPr>
          <a:xfrm>
            <a:off x="1556950" y="2700700"/>
            <a:ext cx="113676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b="1" lang="en-US" sz="3600">
                <a:solidFill>
                  <a:srgbClr val="00426E"/>
                </a:solidFill>
                <a:latin typeface="Lato"/>
                <a:ea typeface="Lato"/>
                <a:cs typeface="Lato"/>
                <a:sym typeface="Lato"/>
              </a:rPr>
              <a:t>Which function must be learned</a:t>
            </a:r>
            <a:r>
              <a:rPr lang="en-US" sz="3600">
                <a:solidFill>
                  <a:srgbClr val="00426E"/>
                </a:solidFill>
                <a:latin typeface="Lato"/>
                <a:ea typeface="Lato"/>
                <a:cs typeface="Lato"/>
                <a:sym typeface="Lato"/>
              </a:rPr>
              <a:t> and how will it be used in the system to incentivize performance?</a:t>
            </a:r>
            <a:br>
              <a:rPr lang="en-US" sz="3600">
                <a:solidFill>
                  <a:srgbClr val="00426E"/>
                </a:solidFill>
                <a:latin typeface="Lato"/>
                <a:ea typeface="Lato"/>
                <a:cs typeface="Lato"/>
                <a:sym typeface="Lato"/>
              </a:rPr>
            </a:b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Target function </a:t>
            </a:r>
            <a:r>
              <a:rPr b="1" lang="en-US" sz="3600">
                <a:solidFill>
                  <a:srgbClr val="00426E"/>
                </a:solidFill>
                <a:latin typeface="Lato"/>
                <a:ea typeface="Lato"/>
                <a:cs typeface="Lato"/>
                <a:sym typeface="Lato"/>
              </a:rPr>
              <a:t>can be represented in many</a:t>
            </a:r>
            <a:endParaRPr b="1"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b="1" lang="en-US" sz="3600">
                <a:solidFill>
                  <a:srgbClr val="00426E"/>
                </a:solidFill>
                <a:latin typeface="Lato"/>
                <a:ea typeface="Lato"/>
                <a:cs typeface="Lato"/>
                <a:sym typeface="Lato"/>
              </a:rPr>
              <a:t>ways</a:t>
            </a:r>
            <a:r>
              <a:rPr lang="en-US" sz="3600">
                <a:solidFill>
                  <a:srgbClr val="00426E"/>
                </a:solidFill>
                <a:latin typeface="Lato"/>
                <a:ea typeface="Lato"/>
                <a:cs typeface="Lato"/>
                <a:sym typeface="Lato"/>
              </a:rPr>
              <a:t>: lookup table, symbolic rules, numerical</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function -like in the picture- or neural network among others.</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There is a trade-off between the </a:t>
            </a:r>
            <a:r>
              <a:rPr b="1" lang="en-US" sz="3600">
                <a:solidFill>
                  <a:srgbClr val="00426E"/>
                </a:solidFill>
                <a:latin typeface="Lato"/>
                <a:ea typeface="Lato"/>
                <a:cs typeface="Lato"/>
                <a:sym typeface="Lato"/>
              </a:rPr>
              <a:t>expressiveness</a:t>
            </a:r>
            <a:endParaRPr b="1"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of a</a:t>
            </a:r>
            <a:r>
              <a:rPr b="1" lang="en-US" sz="3600">
                <a:solidFill>
                  <a:srgbClr val="00426E"/>
                </a:solidFill>
                <a:latin typeface="Lato"/>
                <a:ea typeface="Lato"/>
                <a:cs typeface="Lato"/>
                <a:sym typeface="Lato"/>
              </a:rPr>
              <a:t> representation</a:t>
            </a:r>
            <a:r>
              <a:rPr lang="en-US" sz="3600">
                <a:solidFill>
                  <a:srgbClr val="00426E"/>
                </a:solidFill>
                <a:latin typeface="Lato"/>
                <a:ea typeface="Lato"/>
                <a:cs typeface="Lato"/>
                <a:sym typeface="Lato"/>
              </a:rPr>
              <a:t> and the </a:t>
            </a:r>
            <a:r>
              <a:rPr b="1" lang="en-US" sz="3600">
                <a:solidFill>
                  <a:srgbClr val="00426E"/>
                </a:solidFill>
                <a:latin typeface="Lato"/>
                <a:ea typeface="Lato"/>
                <a:cs typeface="Lato"/>
                <a:sym typeface="Lato"/>
              </a:rPr>
              <a:t>ease of learning</a:t>
            </a:r>
            <a:r>
              <a:rPr lang="en-US" sz="3600">
                <a:solidFill>
                  <a:srgbClr val="00426E"/>
                </a:solidFill>
                <a:latin typeface="Lato"/>
                <a:ea typeface="Lato"/>
                <a:cs typeface="Lato"/>
                <a:sym typeface="Lato"/>
              </a:rPr>
              <a:t>.</a:t>
            </a:r>
            <a:endParaRPr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cxnSp>
        <p:nvCxnSpPr>
          <p:cNvPr id="342" name="Google Shape;342;p41"/>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43" name="Google Shape;343;p41"/>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Target function</a:t>
            </a:r>
            <a:endParaRPr sz="7000">
              <a:solidFill>
                <a:srgbClr val="00426E"/>
              </a:solidFill>
              <a:latin typeface="Lato Black"/>
              <a:ea typeface="Lato Black"/>
              <a:cs typeface="Lato Black"/>
              <a:sym typeface="Lato Black"/>
            </a:endParaRPr>
          </a:p>
        </p:txBody>
      </p:sp>
      <p:pic>
        <p:nvPicPr>
          <p:cNvPr id="344" name="Google Shape;344;p41"/>
          <p:cNvPicPr preferRelativeResize="0"/>
          <p:nvPr/>
        </p:nvPicPr>
        <p:blipFill>
          <a:blip r:embed="rId3">
            <a:alphaModFix/>
          </a:blip>
          <a:stretch>
            <a:fillRect/>
          </a:stretch>
        </p:blipFill>
        <p:spPr>
          <a:xfrm>
            <a:off x="13154925" y="2404750"/>
            <a:ext cx="9106899" cy="60257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2"/>
          <p:cNvSpPr txBox="1"/>
          <p:nvPr/>
        </p:nvSpPr>
        <p:spPr>
          <a:xfrm>
            <a:off x="1556950" y="2700700"/>
            <a:ext cx="139311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In checkers, use a linear approximation of the</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evaluation function.</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3600">
              <a:solidFill>
                <a:srgbClr val="00426E"/>
              </a:solidFill>
              <a:latin typeface="Lato"/>
              <a:ea typeface="Lato"/>
              <a:cs typeface="Lato"/>
              <a:sym typeface="Lato"/>
            </a:endParaRPr>
          </a:p>
          <a:p>
            <a:pPr indent="-457200" lvl="0" marL="457200" marR="0" rtl="0" algn="l">
              <a:lnSpc>
                <a:spcPct val="150000"/>
              </a:lnSpc>
              <a:spcBef>
                <a:spcPts val="0"/>
              </a:spcBef>
              <a:spcAft>
                <a:spcPts val="0"/>
              </a:spcAft>
              <a:buClr>
                <a:srgbClr val="00426E"/>
              </a:buClr>
              <a:buSzPts val="3600"/>
              <a:buFont typeface="Lato"/>
              <a:buChar char="-"/>
            </a:pPr>
            <a:r>
              <a:rPr b="1" lang="en-US" sz="3600">
                <a:solidFill>
                  <a:srgbClr val="00426E"/>
                </a:solidFill>
                <a:latin typeface="Lato"/>
                <a:ea typeface="Lato"/>
                <a:cs typeface="Lato"/>
                <a:sym typeface="Lato"/>
              </a:rPr>
              <a:t>bp(b)</a:t>
            </a:r>
            <a:r>
              <a:rPr lang="en-US" sz="3600">
                <a:solidFill>
                  <a:srgbClr val="00426E"/>
                </a:solidFill>
                <a:latin typeface="Lato"/>
                <a:ea typeface="Lato"/>
                <a:cs typeface="Lato"/>
                <a:sym typeface="Lato"/>
              </a:rPr>
              <a:t>: number of black pieces on board b</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 </a:t>
            </a:r>
            <a:r>
              <a:rPr b="1" lang="en-US" sz="3600">
                <a:solidFill>
                  <a:srgbClr val="00426E"/>
                </a:solidFill>
                <a:latin typeface="Lato"/>
                <a:ea typeface="Lato"/>
                <a:cs typeface="Lato"/>
                <a:sym typeface="Lato"/>
              </a:rPr>
              <a:t>rp(b)</a:t>
            </a:r>
            <a:r>
              <a:rPr lang="en-US" sz="3600">
                <a:solidFill>
                  <a:srgbClr val="00426E"/>
                </a:solidFill>
                <a:latin typeface="Lato"/>
                <a:ea typeface="Lato"/>
                <a:cs typeface="Lato"/>
                <a:sym typeface="Lato"/>
              </a:rPr>
              <a:t>: number of red pieces on board b</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 </a:t>
            </a:r>
            <a:r>
              <a:rPr b="1" lang="en-US" sz="3600">
                <a:solidFill>
                  <a:srgbClr val="00426E"/>
                </a:solidFill>
                <a:latin typeface="Lato"/>
                <a:ea typeface="Lato"/>
                <a:cs typeface="Lato"/>
                <a:sym typeface="Lato"/>
              </a:rPr>
              <a:t>bk(b)</a:t>
            </a:r>
            <a:r>
              <a:rPr lang="en-US" sz="3600">
                <a:solidFill>
                  <a:srgbClr val="00426E"/>
                </a:solidFill>
                <a:latin typeface="Lato"/>
                <a:ea typeface="Lato"/>
                <a:cs typeface="Lato"/>
                <a:sym typeface="Lato"/>
              </a:rPr>
              <a:t>: number of black kings on board b</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 </a:t>
            </a:r>
            <a:r>
              <a:rPr b="1" lang="en-US" sz="3600">
                <a:solidFill>
                  <a:srgbClr val="00426E"/>
                </a:solidFill>
                <a:latin typeface="Lato"/>
                <a:ea typeface="Lato"/>
                <a:cs typeface="Lato"/>
                <a:sym typeface="Lato"/>
              </a:rPr>
              <a:t>rk(b)</a:t>
            </a:r>
            <a:r>
              <a:rPr lang="en-US" sz="3600">
                <a:solidFill>
                  <a:srgbClr val="00426E"/>
                </a:solidFill>
                <a:latin typeface="Lato"/>
                <a:ea typeface="Lato"/>
                <a:cs typeface="Lato"/>
                <a:sym typeface="Lato"/>
              </a:rPr>
              <a:t>: number of red kings on board b</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 </a:t>
            </a:r>
            <a:r>
              <a:rPr b="1" lang="en-US" sz="3600">
                <a:solidFill>
                  <a:srgbClr val="00426E"/>
                </a:solidFill>
                <a:latin typeface="Lato"/>
                <a:ea typeface="Lato"/>
                <a:cs typeface="Lato"/>
                <a:sym typeface="Lato"/>
              </a:rPr>
              <a:t>bt(b)</a:t>
            </a:r>
            <a:r>
              <a:rPr lang="en-US" sz="3600">
                <a:solidFill>
                  <a:srgbClr val="00426E"/>
                </a:solidFill>
                <a:latin typeface="Lato"/>
                <a:ea typeface="Lato"/>
                <a:cs typeface="Lato"/>
                <a:sym typeface="Lato"/>
              </a:rPr>
              <a:t>: number of black pieces threatened (i.e. which</a:t>
            </a:r>
            <a:endParaRPr sz="3600">
              <a:solidFill>
                <a:srgbClr val="00426E"/>
              </a:solidFill>
              <a:latin typeface="Lato"/>
              <a:ea typeface="Lato"/>
              <a:cs typeface="Lato"/>
              <a:sym typeface="Lato"/>
            </a:endParaRPr>
          </a:p>
          <a:p>
            <a:pPr indent="457200" lvl="0" marL="0" marR="0" rtl="0" algn="l">
              <a:lnSpc>
                <a:spcPct val="150000"/>
              </a:lnSpc>
              <a:spcBef>
                <a:spcPts val="0"/>
              </a:spcBef>
              <a:spcAft>
                <a:spcPts val="0"/>
              </a:spcAft>
              <a:buNone/>
            </a:pPr>
            <a:r>
              <a:rPr lang="en-US" sz="3600">
                <a:solidFill>
                  <a:srgbClr val="00426E"/>
                </a:solidFill>
                <a:latin typeface="Lato"/>
                <a:ea typeface="Lato"/>
                <a:cs typeface="Lato"/>
                <a:sym typeface="Lato"/>
              </a:rPr>
              <a:t>can be immediately taken by red on its next turn)</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 </a:t>
            </a:r>
            <a:r>
              <a:rPr b="1" lang="en-US" sz="3600">
                <a:solidFill>
                  <a:srgbClr val="00426E"/>
                </a:solidFill>
                <a:latin typeface="Lato"/>
                <a:ea typeface="Lato"/>
                <a:cs typeface="Lato"/>
                <a:sym typeface="Lato"/>
              </a:rPr>
              <a:t>rt(b)</a:t>
            </a:r>
            <a:r>
              <a:rPr lang="en-US" sz="3600">
                <a:solidFill>
                  <a:srgbClr val="00426E"/>
                </a:solidFill>
                <a:latin typeface="Lato"/>
                <a:ea typeface="Lato"/>
                <a:cs typeface="Lato"/>
                <a:sym typeface="Lato"/>
              </a:rPr>
              <a:t>: number of red pieces threatened</a:t>
            </a:r>
            <a:endParaRPr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cxnSp>
        <p:nvCxnSpPr>
          <p:cNvPr id="350" name="Google Shape;350;p42"/>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51" name="Google Shape;351;p42"/>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Linear Function for Representing V(b)</a:t>
            </a:r>
            <a:endParaRPr sz="7000">
              <a:solidFill>
                <a:srgbClr val="00426E"/>
              </a:solidFill>
              <a:latin typeface="Lato Black"/>
              <a:ea typeface="Lato Black"/>
              <a:cs typeface="Lato Black"/>
              <a:sym typeface="Lato Black"/>
            </a:endParaRPr>
          </a:p>
        </p:txBody>
      </p:sp>
      <p:pic>
        <p:nvPicPr>
          <p:cNvPr id="352" name="Google Shape;352;p42"/>
          <p:cNvPicPr preferRelativeResize="0"/>
          <p:nvPr/>
        </p:nvPicPr>
        <p:blipFill>
          <a:blip r:embed="rId3">
            <a:alphaModFix/>
          </a:blip>
          <a:stretch>
            <a:fillRect/>
          </a:stretch>
        </p:blipFill>
        <p:spPr>
          <a:xfrm>
            <a:off x="1644875" y="4707225"/>
            <a:ext cx="12874101" cy="1058400"/>
          </a:xfrm>
          <a:prstGeom prst="rect">
            <a:avLst/>
          </a:prstGeom>
          <a:noFill/>
          <a:ln>
            <a:noFill/>
          </a:ln>
        </p:spPr>
      </p:pic>
      <p:pic>
        <p:nvPicPr>
          <p:cNvPr id="353" name="Google Shape;353;p42"/>
          <p:cNvPicPr preferRelativeResize="0"/>
          <p:nvPr/>
        </p:nvPicPr>
        <p:blipFill>
          <a:blip r:embed="rId4">
            <a:alphaModFix/>
          </a:blip>
          <a:stretch>
            <a:fillRect/>
          </a:stretch>
        </p:blipFill>
        <p:spPr>
          <a:xfrm>
            <a:off x="14999800" y="2603087"/>
            <a:ext cx="8578451" cy="85098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3"/>
          <p:cNvSpPr txBox="1"/>
          <p:nvPr/>
        </p:nvSpPr>
        <p:spPr>
          <a:xfrm>
            <a:off x="1556950" y="2700700"/>
            <a:ext cx="139311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Uses training values for the target function to induce a hypothesized definition that fits these examples and hopefully generalizes to unseen examples.</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In statistics, learning to approximate a continuous function is called </a:t>
            </a:r>
            <a:r>
              <a:rPr b="1" lang="en-US" sz="3600">
                <a:solidFill>
                  <a:srgbClr val="00426E"/>
                </a:solidFill>
                <a:latin typeface="Lato"/>
                <a:ea typeface="Lato"/>
                <a:cs typeface="Lato"/>
                <a:sym typeface="Lato"/>
              </a:rPr>
              <a:t>regression</a:t>
            </a:r>
            <a:r>
              <a:rPr lang="en-US" sz="3600">
                <a:solidFill>
                  <a:srgbClr val="00426E"/>
                </a:solidFill>
                <a:latin typeface="Lato"/>
                <a:ea typeface="Lato"/>
                <a:cs typeface="Lato"/>
                <a:sym typeface="Lato"/>
              </a:rPr>
              <a:t>. Attempts to minimize some measure of error </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a:t>
            </a:r>
            <a:r>
              <a:rPr b="1" lang="en-US" sz="3600">
                <a:solidFill>
                  <a:srgbClr val="00426E"/>
                </a:solidFill>
                <a:latin typeface="Lato"/>
                <a:ea typeface="Lato"/>
                <a:cs typeface="Lato"/>
                <a:sym typeface="Lato"/>
              </a:rPr>
              <a:t>loss function</a:t>
            </a:r>
            <a:r>
              <a:rPr lang="en-US" sz="3600">
                <a:solidFill>
                  <a:srgbClr val="00426E"/>
                </a:solidFill>
                <a:latin typeface="Lato"/>
                <a:ea typeface="Lato"/>
                <a:cs typeface="Lato"/>
                <a:sym typeface="Lato"/>
              </a:rPr>
              <a:t>) such as </a:t>
            </a:r>
            <a:r>
              <a:rPr b="1" lang="en-US" sz="3600">
                <a:solidFill>
                  <a:srgbClr val="00426E"/>
                </a:solidFill>
                <a:latin typeface="Lato"/>
                <a:ea typeface="Lato"/>
                <a:cs typeface="Lato"/>
                <a:sym typeface="Lato"/>
              </a:rPr>
              <a:t>mean squared error</a:t>
            </a:r>
            <a:r>
              <a:rPr lang="en-US" sz="3600">
                <a:solidFill>
                  <a:srgbClr val="00426E"/>
                </a:solidFill>
                <a:latin typeface="Lato"/>
                <a:ea typeface="Lato"/>
                <a:cs typeface="Lato"/>
                <a:sym typeface="Lato"/>
              </a:rPr>
              <a:t>:</a:t>
            </a:r>
            <a:endParaRPr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cxnSp>
        <p:nvCxnSpPr>
          <p:cNvPr id="359" name="Google Shape;359;p43"/>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60" name="Google Shape;360;p43"/>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Learning Algorithm</a:t>
            </a:r>
            <a:endParaRPr sz="7000">
              <a:solidFill>
                <a:srgbClr val="00426E"/>
              </a:solidFill>
              <a:latin typeface="Lato Black"/>
              <a:ea typeface="Lato Black"/>
              <a:cs typeface="Lato Black"/>
              <a:sym typeface="Lato Black"/>
            </a:endParaRPr>
          </a:p>
        </p:txBody>
      </p:sp>
      <p:pic>
        <p:nvPicPr>
          <p:cNvPr id="361" name="Google Shape;361;p43"/>
          <p:cNvPicPr preferRelativeResize="0"/>
          <p:nvPr/>
        </p:nvPicPr>
        <p:blipFill rotWithShape="1">
          <a:blip r:embed="rId3">
            <a:alphaModFix/>
          </a:blip>
          <a:srcRect b="0" l="0" r="0" t="0"/>
          <a:stretch/>
        </p:blipFill>
        <p:spPr>
          <a:xfrm>
            <a:off x="2456395" y="8601276"/>
            <a:ext cx="8643964" cy="2962056"/>
          </a:xfrm>
          <a:prstGeom prst="rect">
            <a:avLst/>
          </a:prstGeom>
          <a:noFill/>
          <a:ln>
            <a:noFill/>
          </a:ln>
        </p:spPr>
      </p:pic>
      <p:pic>
        <p:nvPicPr>
          <p:cNvPr id="362" name="Google Shape;362;p43"/>
          <p:cNvPicPr preferRelativeResize="0"/>
          <p:nvPr/>
        </p:nvPicPr>
        <p:blipFill>
          <a:blip r:embed="rId4">
            <a:alphaModFix/>
          </a:blip>
          <a:stretch>
            <a:fillRect/>
          </a:stretch>
        </p:blipFill>
        <p:spPr>
          <a:xfrm>
            <a:off x="16691025" y="2915450"/>
            <a:ext cx="5507500" cy="4331975"/>
          </a:xfrm>
          <a:prstGeom prst="rect">
            <a:avLst/>
          </a:prstGeom>
          <a:noFill/>
          <a:ln>
            <a:noFill/>
          </a:ln>
        </p:spPr>
      </p:pic>
      <p:pic>
        <p:nvPicPr>
          <p:cNvPr descr="The concepts behind linear regression, fitting a line to data with least squares and R-squared, are pretty darn simple, so let's get down to it! NOTE: This StatQuest comes with a companion video for how to do linear regression in R: https://youtu.be/u1cc1r_Y7M0&#10;You can also find example code at the StatQuest website: https://statquest.org/2017/07/25/statquest-linear-regression-aka-glms-part-1/&#10;&#10;For a complete index of all the StatQuest videos, check out:&#10;https://statquest.org/video-index/&#10;&#10;If you'd like to support StatQuest, please consider a StatQuest t-shirt or sweatshirt... &#10;https://teespring.com/stores/statquest&#10;&#10;...or buying one or two of my songs (or go large and get a whole album!)&#10;https://joshuastarmer.bandcamp.com/&#10;&#10;...or just donating to StatQuest!&#10;https://www.paypal.me/statquest" id="363" name="Google Shape;363;p43" title="StatQuest: Linear Models Pt.1 - Linear Regression">
            <a:hlinkClick r:id="rId5"/>
          </p:cNvPr>
          <p:cNvPicPr preferRelativeResize="0"/>
          <p:nvPr/>
        </p:nvPicPr>
        <p:blipFill>
          <a:blip r:embed="rId6">
            <a:alphaModFix/>
          </a:blip>
          <a:stretch>
            <a:fillRect/>
          </a:stretch>
        </p:blipFill>
        <p:spPr>
          <a:xfrm>
            <a:off x="16846700" y="8255875"/>
            <a:ext cx="5775967" cy="4331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cxnSp>
        <p:nvCxnSpPr>
          <p:cNvPr id="54" name="Google Shape;54;p8"/>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55" name="Google Shape;55;p8"/>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How </a:t>
            </a:r>
            <a:r>
              <a:rPr lang="en-US" sz="7000">
                <a:solidFill>
                  <a:srgbClr val="00426E"/>
                </a:solidFill>
                <a:latin typeface="Lato"/>
                <a:ea typeface="Lato"/>
                <a:cs typeface="Lato"/>
                <a:sym typeface="Lato"/>
              </a:rPr>
              <a:t>is the traditional flow of </a:t>
            </a:r>
            <a:r>
              <a:rPr lang="en-US" sz="7000">
                <a:solidFill>
                  <a:srgbClr val="00426E"/>
                </a:solidFill>
                <a:latin typeface="Lato Black"/>
                <a:ea typeface="Lato Black"/>
                <a:cs typeface="Lato Black"/>
                <a:sym typeface="Lato Black"/>
              </a:rPr>
              <a:t>Data Science?</a:t>
            </a:r>
            <a:endParaRPr sz="7000">
              <a:solidFill>
                <a:srgbClr val="00426E"/>
              </a:solidFill>
              <a:latin typeface="Lato"/>
              <a:ea typeface="Lato"/>
              <a:cs typeface="Lato"/>
              <a:sym typeface="Lato"/>
            </a:endParaRPr>
          </a:p>
        </p:txBody>
      </p:sp>
      <p:pic>
        <p:nvPicPr>
          <p:cNvPr id="56" name="Google Shape;56;p8"/>
          <p:cNvPicPr preferRelativeResize="0"/>
          <p:nvPr/>
        </p:nvPicPr>
        <p:blipFill rotWithShape="1">
          <a:blip r:embed="rId3">
            <a:alphaModFix/>
          </a:blip>
          <a:srcRect b="0" l="0" r="0" t="7381"/>
          <a:stretch/>
        </p:blipFill>
        <p:spPr>
          <a:xfrm>
            <a:off x="7000150" y="1907000"/>
            <a:ext cx="17091120" cy="11809002"/>
          </a:xfrm>
          <a:prstGeom prst="rect">
            <a:avLst/>
          </a:prstGeom>
          <a:noFill/>
          <a:ln>
            <a:noFill/>
          </a:ln>
        </p:spPr>
      </p:pic>
      <p:sp>
        <p:nvSpPr>
          <p:cNvPr id="57" name="Google Shape;57;p8"/>
          <p:cNvSpPr txBox="1"/>
          <p:nvPr/>
        </p:nvSpPr>
        <p:spPr>
          <a:xfrm flipH="1">
            <a:off x="1479550" y="2184800"/>
            <a:ext cx="5520600" cy="9540300"/>
          </a:xfrm>
          <a:prstGeom prst="rect">
            <a:avLst/>
          </a:prstGeom>
          <a:noFill/>
          <a:ln>
            <a:noFill/>
          </a:ln>
        </p:spPr>
        <p:txBody>
          <a:bodyPr anchorCtr="0" anchor="t" bIns="45700" lIns="45700" spcFirstLastPara="1" rIns="45700" wrap="square" tIns="45700">
            <a:noAutofit/>
          </a:bodyPr>
          <a:lstStyle/>
          <a:p>
            <a:pPr indent="-457200" lvl="0" marL="457200" rtl="0" algn="l">
              <a:lnSpc>
                <a:spcPct val="150000"/>
              </a:lnSpc>
              <a:spcBef>
                <a:spcPts val="0"/>
              </a:spcBef>
              <a:spcAft>
                <a:spcPts val="0"/>
              </a:spcAft>
              <a:buClr>
                <a:srgbClr val="00426E"/>
              </a:buClr>
              <a:buSzPts val="3600"/>
              <a:buFont typeface="Lato Light"/>
              <a:buAutoNum type="arabicPeriod"/>
            </a:pPr>
            <a:r>
              <a:rPr lang="en-US" sz="3600">
                <a:solidFill>
                  <a:srgbClr val="00426E"/>
                </a:solidFill>
                <a:latin typeface="Lato Light"/>
                <a:ea typeface="Lato Light"/>
                <a:cs typeface="Lato Light"/>
                <a:sym typeface="Lato Light"/>
              </a:rPr>
              <a:t>Business Problem</a:t>
            </a:r>
            <a:endParaRPr sz="3600">
              <a:solidFill>
                <a:srgbClr val="00426E"/>
              </a:solidFill>
              <a:latin typeface="Lato Light"/>
              <a:ea typeface="Lato Light"/>
              <a:cs typeface="Lato Light"/>
              <a:sym typeface="Lato Light"/>
            </a:endParaRPr>
          </a:p>
          <a:p>
            <a:pPr indent="-457200" lvl="0" marL="457200" rtl="0" algn="l">
              <a:lnSpc>
                <a:spcPct val="150000"/>
              </a:lnSpc>
              <a:spcBef>
                <a:spcPts val="0"/>
              </a:spcBef>
              <a:spcAft>
                <a:spcPts val="0"/>
              </a:spcAft>
              <a:buClr>
                <a:srgbClr val="00426E"/>
              </a:buClr>
              <a:buSzPts val="3600"/>
              <a:buFont typeface="Lato Light"/>
              <a:buAutoNum type="arabicPeriod"/>
            </a:pPr>
            <a:r>
              <a:rPr lang="en-US" sz="3600">
                <a:solidFill>
                  <a:srgbClr val="00426E"/>
                </a:solidFill>
                <a:latin typeface="Lato Light"/>
                <a:ea typeface="Lato Light"/>
                <a:cs typeface="Lato Light"/>
                <a:sym typeface="Lato Light"/>
              </a:rPr>
              <a:t>Data Acquisition</a:t>
            </a:r>
            <a:endParaRPr sz="3600">
              <a:solidFill>
                <a:srgbClr val="00426E"/>
              </a:solidFill>
              <a:latin typeface="Lato Light"/>
              <a:ea typeface="Lato Light"/>
              <a:cs typeface="Lato Light"/>
              <a:sym typeface="Lato Light"/>
            </a:endParaRPr>
          </a:p>
          <a:p>
            <a:pPr indent="-457200" lvl="0" marL="457200" rtl="0" algn="l">
              <a:lnSpc>
                <a:spcPct val="150000"/>
              </a:lnSpc>
              <a:spcBef>
                <a:spcPts val="0"/>
              </a:spcBef>
              <a:spcAft>
                <a:spcPts val="0"/>
              </a:spcAft>
              <a:buClr>
                <a:srgbClr val="00426E"/>
              </a:buClr>
              <a:buSzPts val="3600"/>
              <a:buFont typeface="Lato Light"/>
              <a:buAutoNum type="arabicPeriod"/>
            </a:pPr>
            <a:r>
              <a:rPr lang="en-US" sz="3600">
                <a:solidFill>
                  <a:srgbClr val="00426E"/>
                </a:solidFill>
                <a:latin typeface="Lato Light"/>
                <a:ea typeface="Lato Light"/>
                <a:cs typeface="Lato Light"/>
                <a:sym typeface="Lato Light"/>
              </a:rPr>
              <a:t>Data Preparation</a:t>
            </a:r>
            <a:endParaRPr sz="3600">
              <a:solidFill>
                <a:srgbClr val="00426E"/>
              </a:solidFill>
              <a:latin typeface="Lato Light"/>
              <a:ea typeface="Lato Light"/>
              <a:cs typeface="Lato Light"/>
              <a:sym typeface="Lato Light"/>
            </a:endParaRPr>
          </a:p>
          <a:p>
            <a:pPr indent="0" lvl="0" marL="0" rtl="0" algn="l">
              <a:lnSpc>
                <a:spcPct val="150000"/>
              </a:lnSpc>
              <a:spcBef>
                <a:spcPts val="0"/>
              </a:spcBef>
              <a:spcAft>
                <a:spcPts val="0"/>
              </a:spcAft>
              <a:buNone/>
            </a:pPr>
            <a:r>
              <a:rPr lang="en-US" sz="3600">
                <a:solidFill>
                  <a:srgbClr val="00426E"/>
                </a:solidFill>
                <a:latin typeface="Lato Light"/>
                <a:ea typeface="Lato Light"/>
                <a:cs typeface="Lato Light"/>
                <a:sym typeface="Lato Light"/>
              </a:rPr>
              <a:t>.</a:t>
            </a:r>
            <a:br>
              <a:rPr lang="en-US" sz="3600">
                <a:solidFill>
                  <a:srgbClr val="00426E"/>
                </a:solidFill>
                <a:latin typeface="Lato Light"/>
                <a:ea typeface="Lato Light"/>
                <a:cs typeface="Lato Light"/>
                <a:sym typeface="Lato Light"/>
              </a:rPr>
            </a:br>
            <a:r>
              <a:rPr lang="en-US" sz="3600">
                <a:solidFill>
                  <a:srgbClr val="00426E"/>
                </a:solidFill>
                <a:latin typeface="Lato Light"/>
                <a:ea typeface="Lato Light"/>
                <a:cs typeface="Lato Light"/>
                <a:sym typeface="Lato Light"/>
              </a:rPr>
              <a:t>.</a:t>
            </a:r>
            <a:br>
              <a:rPr lang="en-US" sz="3600">
                <a:solidFill>
                  <a:srgbClr val="00426E"/>
                </a:solidFill>
                <a:latin typeface="Lato Light"/>
                <a:ea typeface="Lato Light"/>
                <a:cs typeface="Lato Light"/>
                <a:sym typeface="Lato Light"/>
              </a:rPr>
            </a:br>
            <a:r>
              <a:rPr lang="en-US" sz="3600">
                <a:solidFill>
                  <a:srgbClr val="00426E"/>
                </a:solidFill>
                <a:latin typeface="Lato Light"/>
                <a:ea typeface="Lato Light"/>
                <a:cs typeface="Lato Light"/>
                <a:sym typeface="Lato Light"/>
              </a:rPr>
              <a:t>.</a:t>
            </a:r>
            <a:endParaRPr sz="3600">
              <a:solidFill>
                <a:srgbClr val="00426E"/>
              </a:solidFill>
              <a:latin typeface="Lato Light"/>
              <a:ea typeface="Lato Light"/>
              <a:cs typeface="Lato Light"/>
              <a:sym typeface="Lato Light"/>
            </a:endParaRPr>
          </a:p>
          <a:p>
            <a:pPr indent="-457200" lvl="0" marL="457200" rtl="0" algn="l">
              <a:lnSpc>
                <a:spcPct val="150000"/>
              </a:lnSpc>
              <a:spcBef>
                <a:spcPts val="0"/>
              </a:spcBef>
              <a:spcAft>
                <a:spcPts val="0"/>
              </a:spcAft>
              <a:buClr>
                <a:srgbClr val="00426E"/>
              </a:buClr>
              <a:buSzPts val="3600"/>
              <a:buFont typeface="Lato Light"/>
              <a:buAutoNum type="arabicPeriod"/>
            </a:pPr>
            <a:r>
              <a:rPr lang="en-US" sz="3600">
                <a:solidFill>
                  <a:srgbClr val="00426E"/>
                </a:solidFill>
                <a:latin typeface="Lato Light"/>
                <a:ea typeface="Lato Light"/>
                <a:cs typeface="Lato Light"/>
                <a:sym typeface="Lato Light"/>
              </a:rPr>
              <a:t>Data Analysis</a:t>
            </a:r>
            <a:endParaRPr sz="3600">
              <a:solidFill>
                <a:srgbClr val="00426E"/>
              </a:solidFill>
              <a:latin typeface="Lato Light"/>
              <a:ea typeface="Lato Light"/>
              <a:cs typeface="Lato Light"/>
              <a:sym typeface="Lato Light"/>
            </a:endParaRPr>
          </a:p>
          <a:p>
            <a:pPr indent="-457200" lvl="0" marL="457200" rtl="0" algn="l">
              <a:lnSpc>
                <a:spcPct val="150000"/>
              </a:lnSpc>
              <a:spcBef>
                <a:spcPts val="0"/>
              </a:spcBef>
              <a:spcAft>
                <a:spcPts val="0"/>
              </a:spcAft>
              <a:buClr>
                <a:srgbClr val="00426E"/>
              </a:buClr>
              <a:buSzPts val="3600"/>
              <a:buFont typeface="Lato Light"/>
              <a:buAutoNum type="arabicPeriod"/>
            </a:pPr>
            <a:r>
              <a:rPr lang="en-US" sz="3600">
                <a:solidFill>
                  <a:srgbClr val="00426E"/>
                </a:solidFill>
                <a:latin typeface="Lato Light"/>
                <a:ea typeface="Lato Light"/>
                <a:cs typeface="Lato Light"/>
                <a:sym typeface="Lato Light"/>
              </a:rPr>
              <a:t>Data Modelling</a:t>
            </a:r>
            <a:endParaRPr sz="3600">
              <a:solidFill>
                <a:srgbClr val="00426E"/>
              </a:solidFill>
              <a:latin typeface="Lato Light"/>
              <a:ea typeface="Lato Light"/>
              <a:cs typeface="Lato Light"/>
              <a:sym typeface="Lato Light"/>
            </a:endParaRPr>
          </a:p>
          <a:p>
            <a:pPr indent="-457200" lvl="0" marL="457200" rtl="0" algn="l">
              <a:lnSpc>
                <a:spcPct val="150000"/>
              </a:lnSpc>
              <a:spcBef>
                <a:spcPts val="0"/>
              </a:spcBef>
              <a:spcAft>
                <a:spcPts val="0"/>
              </a:spcAft>
              <a:buClr>
                <a:srgbClr val="00426E"/>
              </a:buClr>
              <a:buSzPts val="3600"/>
              <a:buFont typeface="Lato Light"/>
              <a:buAutoNum type="arabicPeriod"/>
            </a:pPr>
            <a:r>
              <a:rPr lang="en-US" sz="3600">
                <a:solidFill>
                  <a:srgbClr val="00426E"/>
                </a:solidFill>
                <a:latin typeface="Lato Light"/>
                <a:ea typeface="Lato Light"/>
                <a:cs typeface="Lato Light"/>
                <a:sym typeface="Lato Light"/>
              </a:rPr>
              <a:t>Visualization and Communication</a:t>
            </a:r>
            <a:endParaRPr sz="3600">
              <a:solidFill>
                <a:srgbClr val="00426E"/>
              </a:solidFill>
              <a:latin typeface="Lato Light"/>
              <a:ea typeface="Lato Light"/>
              <a:cs typeface="Lato Light"/>
              <a:sym typeface="Lato Light"/>
            </a:endParaRPr>
          </a:p>
          <a:p>
            <a:pPr indent="-457200" lvl="0" marL="457200" rtl="0" algn="l">
              <a:lnSpc>
                <a:spcPct val="150000"/>
              </a:lnSpc>
              <a:spcBef>
                <a:spcPts val="0"/>
              </a:spcBef>
              <a:spcAft>
                <a:spcPts val="0"/>
              </a:spcAft>
              <a:buClr>
                <a:srgbClr val="00426E"/>
              </a:buClr>
              <a:buSzPts val="3600"/>
              <a:buFont typeface="Lato Light"/>
              <a:buAutoNum type="arabicPeriod"/>
            </a:pPr>
            <a:r>
              <a:rPr lang="en-US" sz="3600">
                <a:solidFill>
                  <a:srgbClr val="00426E"/>
                </a:solidFill>
                <a:latin typeface="Lato Light"/>
                <a:ea typeface="Lato Light"/>
                <a:cs typeface="Lato Light"/>
                <a:sym typeface="Lato Light"/>
              </a:rPr>
              <a:t>Deployment and maintenance</a:t>
            </a:r>
            <a:endParaRPr sz="3600">
              <a:solidFill>
                <a:srgbClr val="00426E"/>
              </a:solidFill>
              <a:latin typeface="Lato Light"/>
              <a:ea typeface="Lato Light"/>
              <a:cs typeface="Lato Light"/>
              <a:sym typeface="La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cxnSp>
        <p:nvCxnSpPr>
          <p:cNvPr id="368" name="Google Shape;368;p44"/>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69" name="Google Shape;369;p44"/>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Gradient Descent Algorithm</a:t>
            </a:r>
            <a:endParaRPr sz="7000">
              <a:solidFill>
                <a:srgbClr val="00426E"/>
              </a:solidFill>
              <a:latin typeface="Lato Black"/>
              <a:ea typeface="Lato Black"/>
              <a:cs typeface="Lato Black"/>
              <a:sym typeface="Lato Black"/>
            </a:endParaRPr>
          </a:p>
        </p:txBody>
      </p:sp>
      <p:sp>
        <p:nvSpPr>
          <p:cNvPr id="370" name="Google Shape;370;p44"/>
          <p:cNvSpPr txBox="1"/>
          <p:nvPr/>
        </p:nvSpPr>
        <p:spPr>
          <a:xfrm>
            <a:off x="1556950" y="2700700"/>
            <a:ext cx="172986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3600">
                <a:solidFill>
                  <a:srgbClr val="00426E"/>
                </a:solidFill>
                <a:latin typeface="Lato"/>
                <a:ea typeface="Lato"/>
                <a:cs typeface="Lato"/>
                <a:sym typeface="Lato"/>
              </a:rPr>
              <a:t>The </a:t>
            </a:r>
            <a:r>
              <a:rPr b="1" lang="en-US" sz="3600">
                <a:solidFill>
                  <a:srgbClr val="00426E"/>
                </a:solidFill>
                <a:latin typeface="Lato"/>
                <a:ea typeface="Lato"/>
                <a:cs typeface="Lato"/>
                <a:sym typeface="Lato"/>
              </a:rPr>
              <a:t>gradient descent algorithm</a:t>
            </a:r>
            <a:r>
              <a:rPr lang="en-US" sz="3600">
                <a:solidFill>
                  <a:srgbClr val="00426E"/>
                </a:solidFill>
                <a:latin typeface="Lato"/>
                <a:ea typeface="Lato"/>
                <a:cs typeface="Lato"/>
                <a:sym typeface="Lato"/>
              </a:rPr>
              <a:t> updates incrementally the weights of a linear function in an attempt to </a:t>
            </a:r>
            <a:r>
              <a:rPr b="1" lang="en-US" sz="3600">
                <a:solidFill>
                  <a:srgbClr val="00426E"/>
                </a:solidFill>
                <a:latin typeface="Lato"/>
                <a:ea typeface="Lato"/>
                <a:cs typeface="Lato"/>
                <a:sym typeface="Lato"/>
              </a:rPr>
              <a:t>minimize the mean squared error</a:t>
            </a:r>
            <a:r>
              <a:rPr lang="en-US" sz="3600">
                <a:solidFill>
                  <a:srgbClr val="00426E"/>
                </a:solidFill>
                <a:latin typeface="Lato"/>
                <a:ea typeface="Lato"/>
                <a:cs typeface="Lato"/>
                <a:sym typeface="Lato"/>
              </a:rPr>
              <a:t>. </a:t>
            </a:r>
            <a:br>
              <a:rPr lang="en-US" sz="3600">
                <a:solidFill>
                  <a:srgbClr val="00426E"/>
                </a:solidFill>
                <a:latin typeface="Lato"/>
                <a:ea typeface="Lato"/>
                <a:cs typeface="Lato"/>
                <a:sym typeface="Lato"/>
              </a:rPr>
            </a:br>
            <a:endParaRPr sz="3600">
              <a:solidFill>
                <a:srgbClr val="00426E"/>
              </a:solidFill>
              <a:latin typeface="Lato"/>
              <a:ea typeface="Lato"/>
              <a:cs typeface="Lato"/>
              <a:sym typeface="Lato"/>
            </a:endParaRPr>
          </a:p>
          <a:p>
            <a:pPr indent="-457200" lvl="0" marL="457200" marR="0" rtl="0" algn="l">
              <a:lnSpc>
                <a:spcPct val="150000"/>
              </a:lnSpc>
              <a:spcBef>
                <a:spcPts val="0"/>
              </a:spcBef>
              <a:spcAft>
                <a:spcPts val="0"/>
              </a:spcAft>
              <a:buClr>
                <a:srgbClr val="00426E"/>
              </a:buClr>
              <a:buSzPts val="3600"/>
              <a:buFont typeface="Lato"/>
              <a:buChar char="●"/>
            </a:pPr>
            <a:r>
              <a:rPr b="1" lang="en-US" sz="3600">
                <a:solidFill>
                  <a:srgbClr val="00426E"/>
                </a:solidFill>
                <a:latin typeface="Lato"/>
                <a:ea typeface="Lato"/>
                <a:cs typeface="Lato"/>
                <a:sym typeface="Lato"/>
              </a:rPr>
              <a:t>Repeat</a:t>
            </a:r>
            <a:r>
              <a:rPr lang="en-US" sz="3600">
                <a:solidFill>
                  <a:srgbClr val="00426E"/>
                </a:solidFill>
                <a:latin typeface="Lato"/>
                <a:ea typeface="Lato"/>
                <a:cs typeface="Lato"/>
                <a:sym typeface="Lato"/>
              </a:rPr>
              <a:t> until the points converge:</a:t>
            </a:r>
            <a:endParaRPr sz="3600">
              <a:solidFill>
                <a:srgbClr val="00426E"/>
              </a:solidFill>
              <a:latin typeface="Lato"/>
              <a:ea typeface="Lato"/>
              <a:cs typeface="Lato"/>
              <a:sym typeface="Lato"/>
            </a:endParaRPr>
          </a:p>
          <a:p>
            <a:pPr indent="-457200" lvl="1" marL="914400" marR="0" rtl="0" algn="l">
              <a:lnSpc>
                <a:spcPct val="150000"/>
              </a:lnSpc>
              <a:spcBef>
                <a:spcPts val="0"/>
              </a:spcBef>
              <a:spcAft>
                <a:spcPts val="0"/>
              </a:spcAft>
              <a:buClr>
                <a:srgbClr val="00426E"/>
              </a:buClr>
              <a:buSzPts val="3600"/>
              <a:buFont typeface="Lato"/>
              <a:buChar char="○"/>
            </a:pPr>
            <a:r>
              <a:rPr lang="en-US" sz="3600">
                <a:solidFill>
                  <a:srgbClr val="00426E"/>
                </a:solidFill>
                <a:latin typeface="Lato"/>
                <a:ea typeface="Lato"/>
                <a:cs typeface="Lato"/>
                <a:sym typeface="Lato"/>
              </a:rPr>
              <a:t>For each element of training </a:t>
            </a:r>
            <a:r>
              <a:rPr b="1" lang="en-US" sz="3600">
                <a:solidFill>
                  <a:srgbClr val="00426E"/>
                </a:solidFill>
                <a:latin typeface="Lato"/>
                <a:ea typeface="Lato"/>
                <a:cs typeface="Lato"/>
                <a:sym typeface="Lato"/>
              </a:rPr>
              <a:t>b</a:t>
            </a:r>
            <a:r>
              <a:rPr lang="en-US" sz="3600">
                <a:solidFill>
                  <a:srgbClr val="00426E"/>
                </a:solidFill>
                <a:latin typeface="Lato"/>
                <a:ea typeface="Lato"/>
                <a:cs typeface="Lato"/>
                <a:sym typeface="Lato"/>
              </a:rPr>
              <a:t>:</a:t>
            </a:r>
            <a:endParaRPr sz="3600">
              <a:solidFill>
                <a:srgbClr val="00426E"/>
              </a:solidFill>
              <a:latin typeface="Lato"/>
              <a:ea typeface="Lato"/>
              <a:cs typeface="Lato"/>
              <a:sym typeface="Lato"/>
            </a:endParaRPr>
          </a:p>
          <a:p>
            <a:pPr indent="-457200" lvl="2" marL="1371600" marR="0" rtl="0" algn="l">
              <a:lnSpc>
                <a:spcPct val="150000"/>
              </a:lnSpc>
              <a:spcBef>
                <a:spcPts val="0"/>
              </a:spcBef>
              <a:spcAft>
                <a:spcPts val="0"/>
              </a:spcAft>
              <a:buClr>
                <a:srgbClr val="00426E"/>
              </a:buClr>
              <a:buSzPts val="3600"/>
              <a:buFont typeface="Lato"/>
              <a:buChar char="■"/>
            </a:pPr>
            <a:r>
              <a:rPr lang="en-US" sz="3600">
                <a:solidFill>
                  <a:srgbClr val="00426E"/>
                </a:solidFill>
                <a:latin typeface="Lato"/>
                <a:ea typeface="Lato"/>
                <a:cs typeface="Lato"/>
                <a:sym typeface="Lato"/>
              </a:rPr>
              <a:t>Calculate the </a:t>
            </a:r>
            <a:r>
              <a:rPr lang="en-US" sz="3600">
                <a:solidFill>
                  <a:srgbClr val="00426E"/>
                </a:solidFill>
                <a:latin typeface="Lato"/>
                <a:ea typeface="Lato"/>
                <a:cs typeface="Lato"/>
                <a:sym typeface="Lato"/>
              </a:rPr>
              <a:t>absolute</a:t>
            </a:r>
            <a:r>
              <a:rPr lang="en-US" sz="3600">
                <a:solidFill>
                  <a:srgbClr val="00426E"/>
                </a:solidFill>
                <a:latin typeface="Lato"/>
                <a:ea typeface="Lato"/>
                <a:cs typeface="Lato"/>
                <a:sym typeface="Lato"/>
              </a:rPr>
              <a:t> error:</a:t>
            </a:r>
            <a:br>
              <a:rPr lang="en-US" sz="3600">
                <a:solidFill>
                  <a:srgbClr val="00426E"/>
                </a:solidFill>
                <a:latin typeface="Lato"/>
                <a:ea typeface="Lato"/>
                <a:cs typeface="Lato"/>
                <a:sym typeface="Lato"/>
              </a:rPr>
            </a:br>
            <a:br>
              <a:rPr lang="en-US" sz="3600">
                <a:solidFill>
                  <a:srgbClr val="00426E"/>
                </a:solidFill>
                <a:latin typeface="Lato"/>
                <a:ea typeface="Lato"/>
                <a:cs typeface="Lato"/>
                <a:sym typeface="Lato"/>
              </a:rPr>
            </a:br>
            <a:endParaRPr sz="3600">
              <a:solidFill>
                <a:srgbClr val="00426E"/>
              </a:solidFill>
              <a:latin typeface="Lato"/>
              <a:ea typeface="Lato"/>
              <a:cs typeface="Lato"/>
              <a:sym typeface="Lato"/>
            </a:endParaRPr>
          </a:p>
          <a:p>
            <a:pPr indent="-457200" lvl="2" marL="1371600" marR="0" rtl="0" algn="l">
              <a:lnSpc>
                <a:spcPct val="150000"/>
              </a:lnSpc>
              <a:spcBef>
                <a:spcPts val="0"/>
              </a:spcBef>
              <a:spcAft>
                <a:spcPts val="0"/>
              </a:spcAft>
              <a:buClr>
                <a:srgbClr val="00426E"/>
              </a:buClr>
              <a:buSzPts val="3600"/>
              <a:buFont typeface="Lato"/>
              <a:buChar char="■"/>
            </a:pPr>
            <a:r>
              <a:rPr lang="en-US" sz="3600">
                <a:solidFill>
                  <a:srgbClr val="00426E"/>
                </a:solidFill>
                <a:latin typeface="Lato"/>
                <a:ea typeface="Lato"/>
                <a:cs typeface="Lato"/>
                <a:sym typeface="Lato"/>
              </a:rPr>
              <a:t>For each component of the function, update its weight:</a:t>
            </a:r>
            <a:endParaRPr sz="36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3600">
              <a:solidFill>
                <a:srgbClr val="00426E"/>
              </a:solidFill>
              <a:latin typeface="Lato"/>
              <a:ea typeface="Lato"/>
              <a:cs typeface="Lato"/>
              <a:sym typeface="Lato"/>
            </a:endParaRPr>
          </a:p>
          <a:p>
            <a:pPr indent="457200" lvl="0" marL="457200" marR="0" rtl="0" algn="l">
              <a:lnSpc>
                <a:spcPct val="150000"/>
              </a:lnSpc>
              <a:spcBef>
                <a:spcPts val="0"/>
              </a:spcBef>
              <a:spcAft>
                <a:spcPts val="0"/>
              </a:spcAft>
              <a:buNone/>
            </a:pPr>
            <a:br>
              <a:rPr lang="en-US" sz="3600">
                <a:solidFill>
                  <a:srgbClr val="00426E"/>
                </a:solidFill>
                <a:latin typeface="Lato"/>
                <a:ea typeface="Lato"/>
                <a:cs typeface="Lato"/>
                <a:sym typeface="Lato"/>
              </a:rPr>
            </a:br>
            <a:r>
              <a:rPr lang="en-US" sz="3600">
                <a:solidFill>
                  <a:srgbClr val="00426E"/>
                </a:solidFill>
                <a:latin typeface="Lato"/>
                <a:ea typeface="Lato"/>
                <a:cs typeface="Lato"/>
                <a:sym typeface="Lato"/>
              </a:rPr>
              <a:t>c is the learning rate</a:t>
            </a:r>
            <a:endParaRPr sz="36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pic>
        <p:nvPicPr>
          <p:cNvPr id="371" name="Google Shape;371;p44"/>
          <p:cNvPicPr preferRelativeResize="0"/>
          <p:nvPr/>
        </p:nvPicPr>
        <p:blipFill rotWithShape="1">
          <a:blip r:embed="rId3">
            <a:alphaModFix/>
          </a:blip>
          <a:srcRect b="0" l="0" r="0" t="0"/>
          <a:stretch/>
        </p:blipFill>
        <p:spPr>
          <a:xfrm>
            <a:off x="5134818" y="7707783"/>
            <a:ext cx="7645976" cy="1049053"/>
          </a:xfrm>
          <a:prstGeom prst="rect">
            <a:avLst/>
          </a:prstGeom>
          <a:noFill/>
          <a:ln>
            <a:noFill/>
          </a:ln>
        </p:spPr>
      </p:pic>
      <p:pic>
        <p:nvPicPr>
          <p:cNvPr id="372" name="Google Shape;372;p44"/>
          <p:cNvPicPr preferRelativeResize="0"/>
          <p:nvPr/>
        </p:nvPicPr>
        <p:blipFill rotWithShape="1">
          <a:blip r:embed="rId4">
            <a:alphaModFix/>
          </a:blip>
          <a:srcRect b="0" l="0" r="0" t="0"/>
          <a:stretch/>
        </p:blipFill>
        <p:spPr>
          <a:xfrm>
            <a:off x="5529068" y="10252900"/>
            <a:ext cx="8229227" cy="1049053"/>
          </a:xfrm>
          <a:prstGeom prst="rect">
            <a:avLst/>
          </a:prstGeom>
          <a:noFill/>
          <a:ln>
            <a:noFill/>
          </a:ln>
        </p:spPr>
      </p:pic>
      <p:pic>
        <p:nvPicPr>
          <p:cNvPr id="373" name="Google Shape;373;p44"/>
          <p:cNvPicPr preferRelativeResize="0"/>
          <p:nvPr/>
        </p:nvPicPr>
        <p:blipFill>
          <a:blip r:embed="rId5">
            <a:alphaModFix/>
          </a:blip>
          <a:stretch>
            <a:fillRect/>
          </a:stretch>
        </p:blipFill>
        <p:spPr>
          <a:xfrm>
            <a:off x="14447375" y="3897627"/>
            <a:ext cx="9847723" cy="6565139"/>
          </a:xfrm>
          <a:prstGeom prst="rect">
            <a:avLst/>
          </a:prstGeom>
          <a:noFill/>
          <a:ln>
            <a:noFill/>
          </a:ln>
        </p:spPr>
      </p:pic>
      <p:pic>
        <p:nvPicPr>
          <p:cNvPr descr="This video is part of the Udacity course &quot;Deep Learning&quot;. Watch the full course at https://www.udacity.com/course/ud730" id="374" name="Google Shape;374;p44" title="Momentum and Learning Rate Decay">
            <a:hlinkClick r:id="rId6"/>
          </p:cNvPr>
          <p:cNvPicPr preferRelativeResize="0"/>
          <p:nvPr/>
        </p:nvPicPr>
        <p:blipFill>
          <a:blip r:embed="rId7">
            <a:alphaModFix/>
          </a:blip>
          <a:stretch>
            <a:fillRect/>
          </a:stretch>
        </p:blipFill>
        <p:spPr>
          <a:xfrm>
            <a:off x="20057725" y="10631516"/>
            <a:ext cx="3931246" cy="2948434"/>
          </a:xfrm>
          <a:prstGeom prst="rect">
            <a:avLst/>
          </a:prstGeom>
          <a:noFill/>
          <a:ln>
            <a:noFill/>
          </a:ln>
        </p:spPr>
      </p:pic>
      <p:pic>
        <p:nvPicPr>
          <p:cNvPr descr="VIDEO COURTESY: http://mreporter.ru/reports/23307&#10;&#10;An extreme winter activity turned into tragedy, after a zorb with two tourists inside lost control and plunged into a creek in Dombay mountain area, in Russia's south. One of the two young men died, the other suffered a concussion.&#10;&#10;RT LIVE http://rt.com/on-air&#10;&#10;Subscribe to RT! http://www.youtube.com/subscription_center?add_user=RussiaToday&#10;&#10;Like us on Facebook http://www.facebook.com/RTnews&#10;Follow us on Twitter http://twitter.com/RT_com&#10;Follow us on Google+ http://plus.google.com/+RT&#10;&#10;RT (Russia Today) is a global news network broadcasting from Moscow and Washington studios. RT is the first news channel to break the 500 million YouTube views benchmark." id="375" name="Google Shape;375;p44" title="Dramatic video: Deadly zorb tragedy at Russian ski resort caught on camera">
            <a:hlinkClick r:id="rId8"/>
          </p:cNvPr>
          <p:cNvPicPr preferRelativeResize="0"/>
          <p:nvPr/>
        </p:nvPicPr>
        <p:blipFill>
          <a:blip r:embed="rId9">
            <a:alphaModFix/>
          </a:blip>
          <a:stretch>
            <a:fillRect/>
          </a:stretch>
        </p:blipFill>
        <p:spPr>
          <a:xfrm>
            <a:off x="14960750" y="10535933"/>
            <a:ext cx="3931247" cy="2948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cxnSp>
        <p:nvCxnSpPr>
          <p:cNvPr id="380" name="Google Shape;380;p45"/>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81" name="Google Shape;381;p45"/>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Under-fitting and Overfitting</a:t>
            </a:r>
            <a:endParaRPr sz="7000">
              <a:solidFill>
                <a:srgbClr val="00426E"/>
              </a:solidFill>
              <a:latin typeface="Lato Black"/>
              <a:ea typeface="Lato Black"/>
              <a:cs typeface="Lato Black"/>
              <a:sym typeface="Lato Black"/>
            </a:endParaRPr>
          </a:p>
        </p:txBody>
      </p:sp>
      <p:pic>
        <p:nvPicPr>
          <p:cNvPr id="382" name="Google Shape;382;p45"/>
          <p:cNvPicPr preferRelativeResize="0"/>
          <p:nvPr/>
        </p:nvPicPr>
        <p:blipFill rotWithShape="1">
          <a:blip r:embed="rId3">
            <a:alphaModFix/>
          </a:blip>
          <a:srcRect b="5013" l="0" r="0" t="1789"/>
          <a:stretch/>
        </p:blipFill>
        <p:spPr>
          <a:xfrm>
            <a:off x="1442175" y="3259250"/>
            <a:ext cx="16370600" cy="859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cxnSp>
        <p:nvCxnSpPr>
          <p:cNvPr id="387" name="Google Shape;387;p46"/>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88" name="Google Shape;388;p46"/>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Example: Speech Application</a:t>
            </a:r>
            <a:endParaRPr sz="7000">
              <a:solidFill>
                <a:srgbClr val="00426E"/>
              </a:solidFill>
              <a:latin typeface="Lato Black"/>
              <a:ea typeface="Lato Black"/>
              <a:cs typeface="Lato Black"/>
              <a:sym typeface="Lato Black"/>
            </a:endParaRPr>
          </a:p>
        </p:txBody>
      </p:sp>
      <p:pic>
        <p:nvPicPr>
          <p:cNvPr id="389" name="Google Shape;389;p46"/>
          <p:cNvPicPr preferRelativeResize="0"/>
          <p:nvPr/>
        </p:nvPicPr>
        <p:blipFill>
          <a:blip r:embed="rId3">
            <a:alphaModFix/>
          </a:blip>
          <a:stretch>
            <a:fillRect/>
          </a:stretch>
        </p:blipFill>
        <p:spPr>
          <a:xfrm>
            <a:off x="1614350" y="2075825"/>
            <a:ext cx="19458727" cy="112643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cxnSp>
        <p:nvCxnSpPr>
          <p:cNvPr id="394" name="Google Shape;394;p47"/>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395" name="Google Shape;395;p47"/>
          <p:cNvSpPr txBox="1"/>
          <p:nvPr/>
        </p:nvSpPr>
        <p:spPr>
          <a:xfrm>
            <a:off x="1479550" y="748100"/>
            <a:ext cx="208902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To </a:t>
            </a:r>
            <a:r>
              <a:rPr lang="en-US" sz="7000">
                <a:solidFill>
                  <a:srgbClr val="00426E"/>
                </a:solidFill>
                <a:latin typeface="Lato Black"/>
                <a:ea typeface="Lato Black"/>
                <a:cs typeface="Lato Black"/>
                <a:sym typeface="Lato Black"/>
              </a:rPr>
              <a:t>review</a:t>
            </a:r>
            <a:r>
              <a:rPr lang="en-US" sz="7000">
                <a:solidFill>
                  <a:srgbClr val="00426E"/>
                </a:solidFill>
                <a:latin typeface="Lato"/>
                <a:ea typeface="Lato"/>
                <a:cs typeface="Lato"/>
                <a:sym typeface="Lato"/>
              </a:rPr>
              <a:t> and </a:t>
            </a:r>
            <a:r>
              <a:rPr lang="en-US" sz="7000">
                <a:solidFill>
                  <a:srgbClr val="00426E"/>
                </a:solidFill>
                <a:latin typeface="Lato Black"/>
                <a:ea typeface="Lato Black"/>
                <a:cs typeface="Lato Black"/>
                <a:sym typeface="Lato Black"/>
              </a:rPr>
              <a:t>summarize</a:t>
            </a:r>
            <a:r>
              <a:rPr lang="en-US" sz="7000">
                <a:solidFill>
                  <a:srgbClr val="00426E"/>
                </a:solidFill>
                <a:latin typeface="Lato"/>
                <a:ea typeface="Lato"/>
                <a:cs typeface="Lato"/>
                <a:sym typeface="Lato"/>
              </a:rPr>
              <a:t>: Learning</a:t>
            </a:r>
            <a:endParaRPr sz="7000">
              <a:solidFill>
                <a:srgbClr val="00426E"/>
              </a:solidFill>
              <a:latin typeface="Lato Black"/>
              <a:ea typeface="Lato Black"/>
              <a:cs typeface="Lato Black"/>
              <a:sym typeface="Lato Black"/>
            </a:endParaRPr>
          </a:p>
        </p:txBody>
      </p:sp>
      <p:sp>
        <p:nvSpPr>
          <p:cNvPr id="396" name="Google Shape;396;p47"/>
          <p:cNvSpPr txBox="1"/>
          <p:nvPr/>
        </p:nvSpPr>
        <p:spPr>
          <a:xfrm>
            <a:off x="1556950" y="2700700"/>
            <a:ext cx="208902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b="1" lang="en-US" sz="4800">
                <a:solidFill>
                  <a:srgbClr val="00426E"/>
                </a:solidFill>
                <a:latin typeface="Lato"/>
                <a:ea typeface="Lato"/>
                <a:cs typeface="Lato"/>
                <a:sym typeface="Lato"/>
              </a:rPr>
              <a:t>Learning</a:t>
            </a:r>
            <a:r>
              <a:rPr lang="en-US" sz="4800">
                <a:solidFill>
                  <a:srgbClr val="00426E"/>
                </a:solidFill>
                <a:latin typeface="Lato"/>
                <a:ea typeface="Lato"/>
                <a:cs typeface="Lato"/>
                <a:sym typeface="Lato"/>
              </a:rPr>
              <a:t> can be viewed as using </a:t>
            </a:r>
            <a:r>
              <a:rPr b="1" lang="en-US" sz="4800">
                <a:solidFill>
                  <a:srgbClr val="00426E"/>
                </a:solidFill>
                <a:latin typeface="Lato"/>
                <a:ea typeface="Lato"/>
                <a:cs typeface="Lato"/>
                <a:sym typeface="Lato"/>
              </a:rPr>
              <a:t>direct or indirect experience</a:t>
            </a:r>
            <a:r>
              <a:rPr lang="en-US" sz="4800">
                <a:solidFill>
                  <a:srgbClr val="00426E"/>
                </a:solidFill>
                <a:latin typeface="Lato"/>
                <a:ea typeface="Lato"/>
                <a:cs typeface="Lato"/>
                <a:sym typeface="Lato"/>
              </a:rPr>
              <a:t> to approximate a chosen target function.</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b="1" lang="en-US" sz="4800">
                <a:solidFill>
                  <a:srgbClr val="00426E"/>
                </a:solidFill>
                <a:latin typeface="Lato"/>
                <a:ea typeface="Lato"/>
                <a:cs typeface="Lato"/>
                <a:sym typeface="Lato"/>
              </a:rPr>
              <a:t>Function approximation</a:t>
            </a:r>
            <a:r>
              <a:rPr lang="en-US" sz="4800">
                <a:solidFill>
                  <a:srgbClr val="00426E"/>
                </a:solidFill>
                <a:latin typeface="Lato"/>
                <a:ea typeface="Lato"/>
                <a:cs typeface="Lato"/>
                <a:sym typeface="Lato"/>
              </a:rPr>
              <a:t> can be viewed as a </a:t>
            </a:r>
            <a:r>
              <a:rPr b="1" lang="en-US" sz="4800">
                <a:solidFill>
                  <a:srgbClr val="00426E"/>
                </a:solidFill>
                <a:latin typeface="Lato"/>
                <a:ea typeface="Lato"/>
                <a:cs typeface="Lato"/>
                <a:sym typeface="Lato"/>
              </a:rPr>
              <a:t>search through a space of hypotheses</a:t>
            </a:r>
            <a:r>
              <a:rPr lang="en-US" sz="4800">
                <a:solidFill>
                  <a:srgbClr val="00426E"/>
                </a:solidFill>
                <a:latin typeface="Lato"/>
                <a:ea typeface="Lato"/>
                <a:cs typeface="Lato"/>
                <a:sym typeface="Lato"/>
              </a:rPr>
              <a:t> (representations of functions) for one that best fits a set of training data.</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b="1" lang="en-US" sz="4800">
                <a:solidFill>
                  <a:srgbClr val="00426E"/>
                </a:solidFill>
                <a:latin typeface="Lato"/>
                <a:ea typeface="Lato"/>
                <a:cs typeface="Lato"/>
                <a:sym typeface="Lato"/>
              </a:rPr>
              <a:t>Different learning methods a</a:t>
            </a:r>
            <a:r>
              <a:rPr lang="en-US" sz="4800">
                <a:solidFill>
                  <a:srgbClr val="00426E"/>
                </a:solidFill>
                <a:latin typeface="Lato"/>
                <a:ea typeface="Lato"/>
                <a:cs typeface="Lato"/>
                <a:sym typeface="Lato"/>
              </a:rPr>
              <a:t>ssume </a:t>
            </a:r>
            <a:r>
              <a:rPr b="1" lang="en-US" sz="4800">
                <a:solidFill>
                  <a:srgbClr val="00426E"/>
                </a:solidFill>
                <a:latin typeface="Lato"/>
                <a:ea typeface="Lato"/>
                <a:cs typeface="Lato"/>
                <a:sym typeface="Lato"/>
              </a:rPr>
              <a:t>different hypothesis spaces </a:t>
            </a:r>
            <a:r>
              <a:rPr lang="en-US" sz="4800">
                <a:solidFill>
                  <a:srgbClr val="00426E"/>
                </a:solidFill>
                <a:latin typeface="Lato"/>
                <a:ea typeface="Lato"/>
                <a:cs typeface="Lato"/>
                <a:sym typeface="Lato"/>
              </a:rPr>
              <a:t>(representation languages) and/or employ different</a:t>
            </a:r>
            <a:r>
              <a:rPr b="1" lang="en-US" sz="4800">
                <a:solidFill>
                  <a:srgbClr val="00426E"/>
                </a:solidFill>
                <a:latin typeface="Lato"/>
                <a:ea typeface="Lato"/>
                <a:cs typeface="Lato"/>
                <a:sym typeface="Lato"/>
              </a:rPr>
              <a:t> search techniques</a:t>
            </a:r>
            <a:r>
              <a:rPr lang="en-US" sz="4800">
                <a:solidFill>
                  <a:srgbClr val="00426E"/>
                </a:solidFill>
                <a:latin typeface="Lato"/>
                <a:ea typeface="Lato"/>
                <a:cs typeface="Lato"/>
                <a:sym typeface="Lato"/>
              </a:rPr>
              <a:t>.</a:t>
            </a:r>
            <a:endParaRPr sz="48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pic>
        <p:nvPicPr>
          <p:cNvPr id="401" name="Google Shape;401;p48"/>
          <p:cNvPicPr preferRelativeResize="0"/>
          <p:nvPr/>
        </p:nvPicPr>
        <p:blipFill rotWithShape="1">
          <a:blip r:embed="rId3">
            <a:alphaModFix/>
          </a:blip>
          <a:srcRect b="0" l="0" r="0" t="0"/>
          <a:stretch/>
        </p:blipFill>
        <p:spPr>
          <a:xfrm>
            <a:off x="8356875" y="5805350"/>
            <a:ext cx="15934300" cy="7817126"/>
          </a:xfrm>
          <a:prstGeom prst="rect">
            <a:avLst/>
          </a:prstGeom>
          <a:noFill/>
          <a:ln>
            <a:noFill/>
          </a:ln>
        </p:spPr>
      </p:pic>
      <p:cxnSp>
        <p:nvCxnSpPr>
          <p:cNvPr id="402" name="Google Shape;402;p48"/>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03" name="Google Shape;403;p48"/>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To </a:t>
            </a:r>
            <a:r>
              <a:rPr lang="en-US" sz="7000">
                <a:solidFill>
                  <a:srgbClr val="00426E"/>
                </a:solidFill>
                <a:latin typeface="Lato Black"/>
                <a:ea typeface="Lato Black"/>
                <a:cs typeface="Lato Black"/>
                <a:sym typeface="Lato Black"/>
              </a:rPr>
              <a:t>r</a:t>
            </a:r>
            <a:r>
              <a:rPr lang="en-US" sz="7000">
                <a:solidFill>
                  <a:srgbClr val="00426E"/>
                </a:solidFill>
                <a:latin typeface="Lato Black"/>
                <a:ea typeface="Lato Black"/>
                <a:cs typeface="Lato Black"/>
                <a:sym typeface="Lato Black"/>
              </a:rPr>
              <a:t>eview</a:t>
            </a:r>
            <a:r>
              <a:rPr lang="en-US" sz="7000">
                <a:solidFill>
                  <a:srgbClr val="00426E"/>
                </a:solidFill>
                <a:latin typeface="Lato"/>
                <a:ea typeface="Lato"/>
                <a:cs typeface="Lato"/>
                <a:sym typeface="Lato"/>
              </a:rPr>
              <a:t> and </a:t>
            </a:r>
            <a:r>
              <a:rPr lang="en-US" sz="7000">
                <a:solidFill>
                  <a:srgbClr val="00426E"/>
                </a:solidFill>
                <a:latin typeface="Lato Black"/>
                <a:ea typeface="Lato Black"/>
                <a:cs typeface="Lato Black"/>
                <a:sym typeface="Lato Black"/>
              </a:rPr>
              <a:t>s</a:t>
            </a:r>
            <a:r>
              <a:rPr lang="en-US" sz="7000">
                <a:solidFill>
                  <a:srgbClr val="00426E"/>
                </a:solidFill>
                <a:latin typeface="Lato Black"/>
                <a:ea typeface="Lato Black"/>
                <a:cs typeface="Lato Black"/>
                <a:sym typeface="Lato Black"/>
              </a:rPr>
              <a:t>ummarize</a:t>
            </a:r>
            <a:r>
              <a:rPr lang="en-US" sz="7000">
                <a:solidFill>
                  <a:srgbClr val="00426E"/>
                </a:solidFill>
                <a:latin typeface="Lato"/>
                <a:ea typeface="Lato"/>
                <a:cs typeface="Lato"/>
                <a:sym typeface="Lato"/>
              </a:rPr>
              <a:t>: ML Process</a:t>
            </a:r>
            <a:endParaRPr sz="7000">
              <a:solidFill>
                <a:srgbClr val="00426E"/>
              </a:solidFill>
              <a:latin typeface="Lato Black"/>
              <a:ea typeface="Lato Black"/>
              <a:cs typeface="Lato Black"/>
              <a:sym typeface="Lato Black"/>
            </a:endParaRPr>
          </a:p>
        </p:txBody>
      </p:sp>
      <p:sp>
        <p:nvSpPr>
          <p:cNvPr id="404" name="Google Shape;404;p48"/>
          <p:cNvSpPr txBox="1"/>
          <p:nvPr/>
        </p:nvSpPr>
        <p:spPr>
          <a:xfrm>
            <a:off x="1556950" y="2700700"/>
            <a:ext cx="20890200" cy="9540300"/>
          </a:xfrm>
          <a:prstGeom prst="rect">
            <a:avLst/>
          </a:prstGeom>
          <a:noFill/>
          <a:ln>
            <a:noFill/>
          </a:ln>
        </p:spPr>
        <p:txBody>
          <a:bodyPr anchorCtr="0" anchor="t" bIns="45700" lIns="45700" spcFirstLastPara="1" rIns="45700" wrap="square" tIns="45700">
            <a:noAutofit/>
          </a:bodyPr>
          <a:lstStyle/>
          <a:p>
            <a:pPr indent="-533400" lvl="0" marL="457200" marR="0" rtl="0" algn="l">
              <a:lnSpc>
                <a:spcPct val="150000"/>
              </a:lnSpc>
              <a:spcBef>
                <a:spcPts val="0"/>
              </a:spcBef>
              <a:spcAft>
                <a:spcPts val="0"/>
              </a:spcAft>
              <a:buClr>
                <a:srgbClr val="00426E"/>
              </a:buClr>
              <a:buSzPts val="4800"/>
              <a:buFont typeface="Lato"/>
              <a:buAutoNum type="arabicPeriod"/>
            </a:pPr>
            <a:r>
              <a:rPr lang="en-US" sz="4800">
                <a:solidFill>
                  <a:srgbClr val="00426E"/>
                </a:solidFill>
                <a:latin typeface="Lato"/>
                <a:ea typeface="Lato"/>
                <a:cs typeface="Lato"/>
                <a:sym typeface="Lato"/>
              </a:rPr>
              <a:t>Data collection and Preparation</a:t>
            </a:r>
            <a:endParaRPr sz="4800">
              <a:solidFill>
                <a:srgbClr val="00426E"/>
              </a:solidFill>
              <a:latin typeface="Lato"/>
              <a:ea typeface="Lato"/>
              <a:cs typeface="Lato"/>
              <a:sym typeface="Lato"/>
            </a:endParaRPr>
          </a:p>
          <a:p>
            <a:pPr indent="-533400" lvl="0" marL="457200" marR="0" rtl="0" algn="l">
              <a:lnSpc>
                <a:spcPct val="150000"/>
              </a:lnSpc>
              <a:spcBef>
                <a:spcPts val="0"/>
              </a:spcBef>
              <a:spcAft>
                <a:spcPts val="0"/>
              </a:spcAft>
              <a:buClr>
                <a:srgbClr val="00426E"/>
              </a:buClr>
              <a:buSzPts val="4800"/>
              <a:buFont typeface="Lato"/>
              <a:buAutoNum type="arabicPeriod"/>
            </a:pPr>
            <a:r>
              <a:rPr lang="en-US" sz="4800">
                <a:solidFill>
                  <a:srgbClr val="00426E"/>
                </a:solidFill>
                <a:latin typeface="Lato"/>
                <a:ea typeface="Lato"/>
                <a:cs typeface="Lato"/>
                <a:sym typeface="Lato"/>
              </a:rPr>
              <a:t>Feature Selection</a:t>
            </a:r>
            <a:endParaRPr sz="4800">
              <a:solidFill>
                <a:srgbClr val="00426E"/>
              </a:solidFill>
              <a:latin typeface="Lato"/>
              <a:ea typeface="Lato"/>
              <a:cs typeface="Lato"/>
              <a:sym typeface="Lato"/>
            </a:endParaRPr>
          </a:p>
          <a:p>
            <a:pPr indent="-533400" lvl="0" marL="457200" marR="0" rtl="0" algn="l">
              <a:lnSpc>
                <a:spcPct val="150000"/>
              </a:lnSpc>
              <a:spcBef>
                <a:spcPts val="0"/>
              </a:spcBef>
              <a:spcAft>
                <a:spcPts val="0"/>
              </a:spcAft>
              <a:buClr>
                <a:srgbClr val="00426E"/>
              </a:buClr>
              <a:buSzPts val="4800"/>
              <a:buFont typeface="Lato"/>
              <a:buAutoNum type="arabicPeriod"/>
            </a:pPr>
            <a:r>
              <a:rPr lang="en-US" sz="4800">
                <a:solidFill>
                  <a:srgbClr val="00426E"/>
                </a:solidFill>
                <a:latin typeface="Lato"/>
                <a:ea typeface="Lato"/>
                <a:cs typeface="Lato"/>
                <a:sym typeface="Lato"/>
              </a:rPr>
              <a:t>Algorithm Choice</a:t>
            </a:r>
            <a:endParaRPr sz="4800">
              <a:solidFill>
                <a:srgbClr val="00426E"/>
              </a:solidFill>
              <a:latin typeface="Lato"/>
              <a:ea typeface="Lato"/>
              <a:cs typeface="Lato"/>
              <a:sym typeface="Lato"/>
            </a:endParaRPr>
          </a:p>
          <a:p>
            <a:pPr indent="-533400" lvl="0" marL="457200" marR="0" rtl="0" algn="l">
              <a:lnSpc>
                <a:spcPct val="150000"/>
              </a:lnSpc>
              <a:spcBef>
                <a:spcPts val="0"/>
              </a:spcBef>
              <a:spcAft>
                <a:spcPts val="0"/>
              </a:spcAft>
              <a:buClr>
                <a:srgbClr val="00426E"/>
              </a:buClr>
              <a:buSzPts val="4800"/>
              <a:buFont typeface="Lato"/>
              <a:buAutoNum type="arabicPeriod"/>
            </a:pPr>
            <a:r>
              <a:rPr lang="en-US" sz="4800">
                <a:solidFill>
                  <a:srgbClr val="00426E"/>
                </a:solidFill>
                <a:latin typeface="Lato"/>
                <a:ea typeface="Lato"/>
                <a:cs typeface="Lato"/>
                <a:sym typeface="Lato"/>
              </a:rPr>
              <a:t>Parameter and model selection</a:t>
            </a:r>
            <a:endParaRPr sz="4800">
              <a:solidFill>
                <a:srgbClr val="00426E"/>
              </a:solidFill>
              <a:latin typeface="Lato"/>
              <a:ea typeface="Lato"/>
              <a:cs typeface="Lato"/>
              <a:sym typeface="Lato"/>
            </a:endParaRPr>
          </a:p>
          <a:p>
            <a:pPr indent="-533400" lvl="0" marL="457200" marR="0" rtl="0" algn="l">
              <a:lnSpc>
                <a:spcPct val="150000"/>
              </a:lnSpc>
              <a:spcBef>
                <a:spcPts val="0"/>
              </a:spcBef>
              <a:spcAft>
                <a:spcPts val="0"/>
              </a:spcAft>
              <a:buClr>
                <a:srgbClr val="00426E"/>
              </a:buClr>
              <a:buSzPts val="4800"/>
              <a:buFont typeface="Lato"/>
              <a:buAutoNum type="arabicPeriod"/>
            </a:pPr>
            <a:r>
              <a:rPr lang="en-US" sz="4800">
                <a:solidFill>
                  <a:srgbClr val="00426E"/>
                </a:solidFill>
                <a:latin typeface="Lato"/>
                <a:ea typeface="Lato"/>
                <a:cs typeface="Lato"/>
                <a:sym typeface="Lato"/>
              </a:rPr>
              <a:t>Training</a:t>
            </a:r>
            <a:endParaRPr sz="4800">
              <a:solidFill>
                <a:srgbClr val="00426E"/>
              </a:solidFill>
              <a:latin typeface="Lato"/>
              <a:ea typeface="Lato"/>
              <a:cs typeface="Lato"/>
              <a:sym typeface="Lato"/>
            </a:endParaRPr>
          </a:p>
          <a:p>
            <a:pPr indent="-533400" lvl="0" marL="457200" marR="0" rtl="0" algn="l">
              <a:lnSpc>
                <a:spcPct val="150000"/>
              </a:lnSpc>
              <a:spcBef>
                <a:spcPts val="0"/>
              </a:spcBef>
              <a:spcAft>
                <a:spcPts val="0"/>
              </a:spcAft>
              <a:buClr>
                <a:srgbClr val="00426E"/>
              </a:buClr>
              <a:buSzPts val="4800"/>
              <a:buFont typeface="Lato"/>
              <a:buAutoNum type="arabicPeriod"/>
            </a:pPr>
            <a:r>
              <a:rPr lang="en-US" sz="4800">
                <a:solidFill>
                  <a:srgbClr val="00426E"/>
                </a:solidFill>
                <a:latin typeface="Lato"/>
                <a:ea typeface="Lato"/>
                <a:cs typeface="Lato"/>
                <a:sym typeface="Lato"/>
              </a:rPr>
              <a:t>Training Data</a:t>
            </a:r>
            <a:endParaRPr sz="4800">
              <a:solidFill>
                <a:srgbClr val="00426E"/>
              </a:solidFill>
              <a:latin typeface="Lato"/>
              <a:ea typeface="Lato"/>
              <a:cs typeface="Lato"/>
              <a:sym typeface="Lato"/>
            </a:endParaRPr>
          </a:p>
          <a:p>
            <a:pPr indent="-533400" lvl="0" marL="457200" marR="0" rtl="0" algn="l">
              <a:lnSpc>
                <a:spcPct val="150000"/>
              </a:lnSpc>
              <a:spcBef>
                <a:spcPts val="0"/>
              </a:spcBef>
              <a:spcAft>
                <a:spcPts val="0"/>
              </a:spcAft>
              <a:buClr>
                <a:srgbClr val="00426E"/>
              </a:buClr>
              <a:buSzPts val="4800"/>
              <a:buFont typeface="Lato"/>
              <a:buAutoNum type="arabicPeriod"/>
            </a:pPr>
            <a:r>
              <a:rPr lang="en-US" sz="4800">
                <a:solidFill>
                  <a:srgbClr val="00426E"/>
                </a:solidFill>
                <a:latin typeface="Lato"/>
                <a:ea typeface="Lato"/>
                <a:cs typeface="Lato"/>
                <a:sym typeface="Lato"/>
              </a:rPr>
              <a:t>Evaluation</a:t>
            </a:r>
            <a:endParaRPr sz="48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cxnSp>
        <p:nvCxnSpPr>
          <p:cNvPr id="409" name="Google Shape;409;p49"/>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10" name="Google Shape;410;p49"/>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To </a:t>
            </a:r>
            <a:r>
              <a:rPr lang="en-US" sz="7000">
                <a:solidFill>
                  <a:srgbClr val="00426E"/>
                </a:solidFill>
                <a:latin typeface="Lato Black"/>
                <a:ea typeface="Lato Black"/>
                <a:cs typeface="Lato Black"/>
                <a:sym typeface="Lato Black"/>
              </a:rPr>
              <a:t>review</a:t>
            </a:r>
            <a:r>
              <a:rPr lang="en-US" sz="7000">
                <a:solidFill>
                  <a:srgbClr val="00426E"/>
                </a:solidFill>
                <a:latin typeface="Lato"/>
                <a:ea typeface="Lato"/>
                <a:cs typeface="Lato"/>
                <a:sym typeface="Lato"/>
              </a:rPr>
              <a:t> and </a:t>
            </a:r>
            <a:r>
              <a:rPr lang="en-US" sz="7000">
                <a:solidFill>
                  <a:srgbClr val="00426E"/>
                </a:solidFill>
                <a:latin typeface="Lato Black"/>
                <a:ea typeface="Lato Black"/>
                <a:cs typeface="Lato Black"/>
                <a:sym typeface="Lato Black"/>
              </a:rPr>
              <a:t>summarize</a:t>
            </a:r>
            <a:r>
              <a:rPr lang="en-US" sz="7000">
                <a:solidFill>
                  <a:srgbClr val="00426E"/>
                </a:solidFill>
                <a:latin typeface="Lato"/>
                <a:ea typeface="Lato"/>
                <a:cs typeface="Lato"/>
                <a:sym typeface="Lato"/>
              </a:rPr>
              <a:t>: Types of ML</a:t>
            </a:r>
            <a:endParaRPr sz="7000">
              <a:solidFill>
                <a:srgbClr val="00426E"/>
              </a:solidFill>
              <a:latin typeface="Lato Black"/>
              <a:ea typeface="Lato Black"/>
              <a:cs typeface="Lato Black"/>
              <a:sym typeface="Lato Black"/>
            </a:endParaRPr>
          </a:p>
        </p:txBody>
      </p:sp>
      <p:pic>
        <p:nvPicPr>
          <p:cNvPr id="411" name="Google Shape;411;p49"/>
          <p:cNvPicPr preferRelativeResize="0"/>
          <p:nvPr/>
        </p:nvPicPr>
        <p:blipFill>
          <a:blip r:embed="rId3">
            <a:alphaModFix/>
          </a:blip>
          <a:stretch>
            <a:fillRect/>
          </a:stretch>
        </p:blipFill>
        <p:spPr>
          <a:xfrm>
            <a:off x="3737625" y="2210300"/>
            <a:ext cx="16097175" cy="11354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cxnSp>
        <p:nvCxnSpPr>
          <p:cNvPr id="416" name="Google Shape;416;p50"/>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17" name="Google Shape;417;p50"/>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Introduction to </a:t>
            </a:r>
            <a:r>
              <a:rPr lang="en-US" sz="7000">
                <a:solidFill>
                  <a:srgbClr val="00426E"/>
                </a:solidFill>
                <a:latin typeface="Lato Black"/>
                <a:ea typeface="Lato Black"/>
                <a:cs typeface="Lato Black"/>
                <a:sym typeface="Lato Black"/>
              </a:rPr>
              <a:t>Sklearn</a:t>
            </a:r>
            <a:endParaRPr sz="7000">
              <a:solidFill>
                <a:srgbClr val="00426E"/>
              </a:solidFill>
              <a:latin typeface="Lato Black"/>
              <a:ea typeface="Lato Black"/>
              <a:cs typeface="Lato Black"/>
              <a:sym typeface="Lato Black"/>
            </a:endParaRPr>
          </a:p>
        </p:txBody>
      </p:sp>
      <p:sp>
        <p:nvSpPr>
          <p:cNvPr id="418" name="Google Shape;418;p50"/>
          <p:cNvSpPr txBox="1"/>
          <p:nvPr/>
        </p:nvSpPr>
        <p:spPr>
          <a:xfrm>
            <a:off x="1556950" y="2700700"/>
            <a:ext cx="158232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4800">
                <a:solidFill>
                  <a:srgbClr val="00426E"/>
                </a:solidFill>
                <a:latin typeface="Lato"/>
                <a:ea typeface="Lato"/>
                <a:cs typeface="Lato"/>
                <a:sym typeface="Lato"/>
              </a:rPr>
              <a:t>Sklearn is the Swiss knife of machine learning, it comes with dozens of models out of the box and a huge community. It is not the most powerful knife but great to get started. There is also an </a:t>
            </a:r>
            <a:r>
              <a:rPr lang="en-US" sz="4800" u="sng">
                <a:solidFill>
                  <a:schemeClr val="hlink"/>
                </a:solidFill>
                <a:latin typeface="Lato"/>
                <a:ea typeface="Lato"/>
                <a:cs typeface="Lato"/>
                <a:sym typeface="Lato"/>
                <a:hlinkClick r:id="rId3"/>
              </a:rPr>
              <a:t>awesome set of tutorials</a:t>
            </a:r>
            <a:r>
              <a:rPr lang="en-US" sz="4800">
                <a:solidFill>
                  <a:srgbClr val="00426E"/>
                </a:solidFill>
                <a:latin typeface="Lato"/>
                <a:ea typeface="Lato"/>
                <a:cs typeface="Lato"/>
                <a:sym typeface="Lato"/>
              </a:rPr>
              <a:t>. </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rPr lang="en-US" sz="4800">
                <a:solidFill>
                  <a:srgbClr val="00426E"/>
                </a:solidFill>
                <a:latin typeface="Lato"/>
                <a:ea typeface="Lato"/>
                <a:cs typeface="Lato"/>
                <a:sym typeface="Lato"/>
              </a:rPr>
              <a:t>Sklearn comes installed with the conda </a:t>
            </a:r>
            <a:r>
              <a:rPr lang="en-US" sz="4800">
                <a:solidFill>
                  <a:srgbClr val="00426E"/>
                </a:solidFill>
                <a:latin typeface="Lato"/>
                <a:ea typeface="Lato"/>
                <a:cs typeface="Lato"/>
                <a:sym typeface="Lato"/>
              </a:rPr>
              <a:t>environment</a:t>
            </a:r>
            <a:r>
              <a:rPr lang="en-US" sz="4800">
                <a:solidFill>
                  <a:srgbClr val="00426E"/>
                </a:solidFill>
                <a:latin typeface="Lato"/>
                <a:ea typeface="Lato"/>
                <a:cs typeface="Lato"/>
                <a:sym typeface="Lato"/>
              </a:rPr>
              <a:t>. In other scenario we need to install it by means of </a:t>
            </a:r>
            <a:r>
              <a:rPr b="1" lang="en-US" sz="4800">
                <a:solidFill>
                  <a:srgbClr val="00426E"/>
                </a:solidFill>
                <a:latin typeface="Lato"/>
                <a:ea typeface="Lato"/>
                <a:cs typeface="Lato"/>
                <a:sym typeface="Lato"/>
              </a:rPr>
              <a:t>pip </a:t>
            </a:r>
            <a:r>
              <a:rPr lang="en-US" sz="4800">
                <a:solidFill>
                  <a:srgbClr val="00426E"/>
                </a:solidFill>
                <a:latin typeface="Lato"/>
                <a:ea typeface="Lato"/>
                <a:cs typeface="Lato"/>
                <a:sym typeface="Lato"/>
              </a:rPr>
              <a:t>(which we won’t), to install it we just need to run:</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sp>
        <p:nvSpPr>
          <p:cNvPr id="419" name="Google Shape;419;p50"/>
          <p:cNvSpPr txBox="1"/>
          <p:nvPr/>
        </p:nvSpPr>
        <p:spPr>
          <a:xfrm>
            <a:off x="1667700" y="11477900"/>
            <a:ext cx="20703300" cy="1601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4800">
                <a:solidFill>
                  <a:srgbClr val="00426E"/>
                </a:solidFill>
                <a:latin typeface="Courier New"/>
                <a:ea typeface="Courier New"/>
                <a:cs typeface="Courier New"/>
                <a:sym typeface="Courier New"/>
              </a:rPr>
              <a:t>conda install scikit-learn</a:t>
            </a:r>
            <a:endParaRPr>
              <a:latin typeface="Montserrat Thin"/>
              <a:ea typeface="Montserrat Thin"/>
              <a:cs typeface="Montserrat Thin"/>
              <a:sym typeface="Montserrat Thin"/>
            </a:endParaRPr>
          </a:p>
        </p:txBody>
      </p:sp>
      <p:pic>
        <p:nvPicPr>
          <p:cNvPr id="420" name="Google Shape;420;p50"/>
          <p:cNvPicPr preferRelativeResize="0"/>
          <p:nvPr/>
        </p:nvPicPr>
        <p:blipFill>
          <a:blip r:embed="rId4">
            <a:alphaModFix/>
          </a:blip>
          <a:stretch>
            <a:fillRect/>
          </a:stretch>
        </p:blipFill>
        <p:spPr>
          <a:xfrm>
            <a:off x="17532550" y="2059400"/>
            <a:ext cx="6686349" cy="5850555"/>
          </a:xfrm>
          <a:prstGeom prst="rect">
            <a:avLst/>
          </a:prstGeom>
          <a:noFill/>
          <a:ln>
            <a:noFill/>
          </a:ln>
        </p:spPr>
      </p:pic>
      <p:pic>
        <p:nvPicPr>
          <p:cNvPr id="421" name="Google Shape;421;p50"/>
          <p:cNvPicPr preferRelativeResize="0"/>
          <p:nvPr/>
        </p:nvPicPr>
        <p:blipFill rotWithShape="1">
          <a:blip r:embed="rId5">
            <a:alphaModFix/>
          </a:blip>
          <a:srcRect b="27782" l="0" r="0" t="26703"/>
          <a:stretch/>
        </p:blipFill>
        <p:spPr>
          <a:xfrm>
            <a:off x="17532550" y="8062350"/>
            <a:ext cx="6450850" cy="2936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cxnSp>
        <p:nvCxnSpPr>
          <p:cNvPr id="426" name="Google Shape;426;p51"/>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27" name="Google Shape;427;p51"/>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Sklearn: </a:t>
            </a:r>
            <a:r>
              <a:rPr lang="en-US" sz="7000">
                <a:solidFill>
                  <a:srgbClr val="00426E"/>
                </a:solidFill>
                <a:latin typeface="Lato"/>
                <a:ea typeface="Lato"/>
                <a:cs typeface="Lato"/>
                <a:sym typeface="Lato"/>
              </a:rPr>
              <a:t>Types of Models</a:t>
            </a:r>
            <a:endParaRPr sz="7000">
              <a:solidFill>
                <a:srgbClr val="00426E"/>
              </a:solidFill>
              <a:latin typeface="Lato"/>
              <a:ea typeface="Lato"/>
              <a:cs typeface="Lato"/>
              <a:sym typeface="Lato"/>
            </a:endParaRPr>
          </a:p>
        </p:txBody>
      </p:sp>
      <p:sp>
        <p:nvSpPr>
          <p:cNvPr id="428" name="Google Shape;428;p51"/>
          <p:cNvSpPr txBox="1"/>
          <p:nvPr/>
        </p:nvSpPr>
        <p:spPr>
          <a:xfrm>
            <a:off x="1556950" y="2700700"/>
            <a:ext cx="20890200" cy="14061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4800">
                <a:solidFill>
                  <a:srgbClr val="00426E"/>
                </a:solidFill>
                <a:latin typeface="Lato"/>
                <a:ea typeface="Lato"/>
                <a:cs typeface="Lato"/>
                <a:sym typeface="Lato"/>
              </a:rPr>
              <a:t>Models in sklearn are imported separately as for example.</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sp>
        <p:nvSpPr>
          <p:cNvPr id="429" name="Google Shape;429;p51"/>
          <p:cNvSpPr txBox="1"/>
          <p:nvPr/>
        </p:nvSpPr>
        <p:spPr>
          <a:xfrm>
            <a:off x="1593075" y="3909250"/>
            <a:ext cx="20703300" cy="1601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4800">
                <a:solidFill>
                  <a:srgbClr val="FF00FF"/>
                </a:solidFill>
                <a:latin typeface="Courier New"/>
                <a:ea typeface="Courier New"/>
                <a:cs typeface="Courier New"/>
                <a:sym typeface="Courier New"/>
              </a:rPr>
              <a:t>from</a:t>
            </a:r>
            <a:r>
              <a:rPr lang="en-US" sz="4800">
                <a:solidFill>
                  <a:srgbClr val="00426E"/>
                </a:solidFill>
                <a:latin typeface="Courier New"/>
                <a:ea typeface="Courier New"/>
                <a:cs typeface="Courier New"/>
                <a:sym typeface="Courier New"/>
              </a:rPr>
              <a:t> sklearn.ensemble </a:t>
            </a:r>
            <a:r>
              <a:rPr b="1" lang="en-US" sz="4800">
                <a:solidFill>
                  <a:srgbClr val="FF00FF"/>
                </a:solidFill>
                <a:latin typeface="Courier New"/>
                <a:ea typeface="Courier New"/>
                <a:cs typeface="Courier New"/>
                <a:sym typeface="Courier New"/>
              </a:rPr>
              <a:t>import</a:t>
            </a:r>
            <a:r>
              <a:rPr lang="en-US" sz="4800">
                <a:solidFill>
                  <a:srgbClr val="00426E"/>
                </a:solidFill>
                <a:latin typeface="Courier New"/>
                <a:ea typeface="Courier New"/>
                <a:cs typeface="Courier New"/>
                <a:sym typeface="Courier New"/>
              </a:rPr>
              <a:t> RandomForestClassifier</a:t>
            </a:r>
            <a:endParaRPr>
              <a:latin typeface="Montserrat Thin"/>
              <a:ea typeface="Montserrat Thin"/>
              <a:cs typeface="Montserrat Thin"/>
              <a:sym typeface="Montserrat Thin"/>
            </a:endParaRPr>
          </a:p>
        </p:txBody>
      </p:sp>
      <p:sp>
        <p:nvSpPr>
          <p:cNvPr id="430" name="Google Shape;430;p51"/>
          <p:cNvSpPr txBox="1"/>
          <p:nvPr/>
        </p:nvSpPr>
        <p:spPr>
          <a:xfrm>
            <a:off x="1556950" y="5796600"/>
            <a:ext cx="20890200" cy="14061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4800">
                <a:solidFill>
                  <a:srgbClr val="00426E"/>
                </a:solidFill>
                <a:latin typeface="Lato"/>
                <a:ea typeface="Lato"/>
                <a:cs typeface="Lato"/>
                <a:sym typeface="Lato"/>
              </a:rPr>
              <a:t>Inside of sklearn we will ﬁnd diﬀerent types of models. I will just introduce the high level API of them:</a:t>
            </a:r>
            <a:endParaRPr sz="4800">
              <a:solidFill>
                <a:srgbClr val="00426E"/>
              </a:solidFill>
              <a:latin typeface="Lato"/>
              <a:ea typeface="Lato"/>
              <a:cs typeface="Lato"/>
              <a:sym typeface="Lato"/>
            </a:endParaRPr>
          </a:p>
          <a:p>
            <a:pPr indent="-533400" lvl="0" marL="457200" marR="0" rtl="0" algn="l">
              <a:lnSpc>
                <a:spcPct val="150000"/>
              </a:lnSpc>
              <a:spcBef>
                <a:spcPts val="0"/>
              </a:spcBef>
              <a:spcAft>
                <a:spcPts val="0"/>
              </a:spcAft>
              <a:buClr>
                <a:srgbClr val="00426E"/>
              </a:buClr>
              <a:buSzPts val="4800"/>
              <a:buFont typeface="Lato"/>
              <a:buChar char="●"/>
            </a:pPr>
            <a:r>
              <a:rPr b="1" lang="en-US" sz="4800">
                <a:solidFill>
                  <a:srgbClr val="00426E"/>
                </a:solidFill>
                <a:latin typeface="Lato"/>
                <a:ea typeface="Lato"/>
                <a:cs typeface="Lato"/>
                <a:sym typeface="Lato"/>
              </a:rPr>
              <a:t>Supervised models </a:t>
            </a:r>
            <a:r>
              <a:rPr lang="en-US" sz="4800">
                <a:solidFill>
                  <a:srgbClr val="00426E"/>
                </a:solidFill>
                <a:latin typeface="Lato"/>
                <a:ea typeface="Lato"/>
                <a:cs typeface="Lato"/>
                <a:sym typeface="Lato"/>
              </a:rPr>
              <a:t>to perform predictions. </a:t>
            </a:r>
            <a:endParaRPr sz="4800">
              <a:solidFill>
                <a:srgbClr val="00426E"/>
              </a:solidFill>
              <a:latin typeface="Lato"/>
              <a:ea typeface="Lato"/>
              <a:cs typeface="Lato"/>
              <a:sym typeface="Lato"/>
            </a:endParaRPr>
          </a:p>
          <a:p>
            <a:pPr indent="-533400" lvl="0" marL="457200" marR="0" rtl="0" algn="l">
              <a:lnSpc>
                <a:spcPct val="150000"/>
              </a:lnSpc>
              <a:spcBef>
                <a:spcPts val="0"/>
              </a:spcBef>
              <a:spcAft>
                <a:spcPts val="0"/>
              </a:spcAft>
              <a:buClr>
                <a:srgbClr val="00426E"/>
              </a:buClr>
              <a:buSzPts val="4800"/>
              <a:buFont typeface="Lato"/>
              <a:buChar char="●"/>
            </a:pPr>
            <a:r>
              <a:rPr b="1" lang="en-US" sz="4800">
                <a:solidFill>
                  <a:srgbClr val="00426E"/>
                </a:solidFill>
                <a:latin typeface="Lato"/>
                <a:ea typeface="Lato"/>
                <a:cs typeface="Lato"/>
                <a:sym typeface="Lato"/>
              </a:rPr>
              <a:t>Self-supervised models</a:t>
            </a:r>
            <a:r>
              <a:rPr lang="en-US" sz="4800">
                <a:solidFill>
                  <a:srgbClr val="00426E"/>
                </a:solidFill>
                <a:latin typeface="Lato"/>
                <a:ea typeface="Lato"/>
                <a:cs typeface="Lato"/>
                <a:sym typeface="Lato"/>
              </a:rPr>
              <a:t> to group data automatically.</a:t>
            </a:r>
            <a:endParaRPr sz="4800">
              <a:solidFill>
                <a:srgbClr val="00426E"/>
              </a:solidFill>
              <a:latin typeface="Lato"/>
              <a:ea typeface="Lato"/>
              <a:cs typeface="Lato"/>
              <a:sym typeface="Lato"/>
            </a:endParaRPr>
          </a:p>
          <a:p>
            <a:pPr indent="-533400" lvl="0" marL="457200" marR="0" rtl="0" algn="l">
              <a:lnSpc>
                <a:spcPct val="150000"/>
              </a:lnSpc>
              <a:spcBef>
                <a:spcPts val="0"/>
              </a:spcBef>
              <a:spcAft>
                <a:spcPts val="0"/>
              </a:spcAft>
              <a:buClr>
                <a:srgbClr val="00426E"/>
              </a:buClr>
              <a:buSzPts val="4800"/>
              <a:buFont typeface="Lato"/>
              <a:buChar char="●"/>
            </a:pPr>
            <a:r>
              <a:rPr b="1" lang="en-US" sz="4800">
                <a:solidFill>
                  <a:srgbClr val="00426E"/>
                </a:solidFill>
                <a:latin typeface="Lato"/>
                <a:ea typeface="Lato"/>
                <a:cs typeface="Lato"/>
                <a:sym typeface="Lato"/>
              </a:rPr>
              <a:t>Transformation models</a:t>
            </a:r>
            <a:r>
              <a:rPr lang="en-US" sz="4800">
                <a:solidFill>
                  <a:srgbClr val="00426E"/>
                </a:solidFill>
                <a:latin typeface="Lato"/>
                <a:ea typeface="Lato"/>
                <a:cs typeface="Lato"/>
                <a:sym typeface="Lato"/>
              </a:rPr>
              <a:t> to perform transformations in the data</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cxnSp>
        <p:nvCxnSpPr>
          <p:cNvPr id="435" name="Google Shape;435;p52"/>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36" name="Google Shape;436;p52"/>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Sklearn: </a:t>
            </a:r>
            <a:r>
              <a:rPr lang="en-US" sz="7000">
                <a:solidFill>
                  <a:srgbClr val="00426E"/>
                </a:solidFill>
                <a:latin typeface="Lato"/>
                <a:ea typeface="Lato"/>
                <a:cs typeface="Lato"/>
                <a:sym typeface="Lato"/>
              </a:rPr>
              <a:t>Supervised Models</a:t>
            </a:r>
            <a:endParaRPr sz="7000">
              <a:solidFill>
                <a:srgbClr val="00426E"/>
              </a:solidFill>
              <a:latin typeface="Lato"/>
              <a:ea typeface="Lato"/>
              <a:cs typeface="Lato"/>
              <a:sym typeface="Lato"/>
            </a:endParaRPr>
          </a:p>
        </p:txBody>
      </p:sp>
      <p:sp>
        <p:nvSpPr>
          <p:cNvPr id="437" name="Google Shape;437;p52"/>
          <p:cNvSpPr txBox="1"/>
          <p:nvPr/>
        </p:nvSpPr>
        <p:spPr>
          <a:xfrm>
            <a:off x="1556950" y="2700700"/>
            <a:ext cx="20890200" cy="14061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4800">
                <a:solidFill>
                  <a:srgbClr val="00426E"/>
                </a:solidFill>
                <a:latin typeface="Lato"/>
                <a:ea typeface="Lato"/>
                <a:cs typeface="Lato"/>
                <a:sym typeface="Lato"/>
              </a:rPr>
              <a:t>This kind of models are the most intuitive ones. You train them with data and expected outputs and later it will predict outputs for unseen data. To train the algorithm we call the fit method and to predict with it we call the predict function</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sp>
        <p:nvSpPr>
          <p:cNvPr id="438" name="Google Shape;438;p52"/>
          <p:cNvSpPr txBox="1"/>
          <p:nvPr/>
        </p:nvSpPr>
        <p:spPr>
          <a:xfrm>
            <a:off x="1593075" y="7168200"/>
            <a:ext cx="20703300" cy="480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4800">
                <a:solidFill>
                  <a:srgbClr val="FF00FF"/>
                </a:solidFill>
                <a:latin typeface="Courier New"/>
                <a:ea typeface="Courier New"/>
                <a:cs typeface="Courier New"/>
                <a:sym typeface="Courier New"/>
              </a:rPr>
              <a:t>from </a:t>
            </a:r>
            <a:r>
              <a:rPr lang="en-US" sz="4800">
                <a:solidFill>
                  <a:srgbClr val="00426E"/>
                </a:solidFill>
                <a:latin typeface="Courier New"/>
                <a:ea typeface="Courier New"/>
                <a:cs typeface="Courier New"/>
                <a:sym typeface="Courier New"/>
              </a:rPr>
              <a:t>sklearn.ensemble</a:t>
            </a:r>
            <a:r>
              <a:rPr b="1" lang="en-US" sz="4800">
                <a:solidFill>
                  <a:srgbClr val="FF00FF"/>
                </a:solidFill>
                <a:latin typeface="Courier New"/>
                <a:ea typeface="Courier New"/>
                <a:cs typeface="Courier New"/>
                <a:sym typeface="Courier New"/>
              </a:rPr>
              <a:t> import </a:t>
            </a:r>
            <a:r>
              <a:rPr lang="en-US" sz="4800">
                <a:solidFill>
                  <a:srgbClr val="00426E"/>
                </a:solidFill>
                <a:latin typeface="Courier New"/>
                <a:ea typeface="Courier New"/>
                <a:cs typeface="Courier New"/>
                <a:sym typeface="Courier New"/>
              </a:rPr>
              <a:t>RandomForestClassifier</a:t>
            </a:r>
            <a:endParaRPr sz="4800">
              <a:solidFill>
                <a:srgbClr val="00426E"/>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4800">
              <a:solidFill>
                <a:srgbClr val="00426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4800">
                <a:solidFill>
                  <a:srgbClr val="00426E"/>
                </a:solidFill>
                <a:latin typeface="Courier New"/>
                <a:ea typeface="Courier New"/>
                <a:cs typeface="Courier New"/>
                <a:sym typeface="Courier New"/>
              </a:rPr>
              <a:t>clf</a:t>
            </a:r>
            <a:r>
              <a:rPr b="1" lang="en-US" sz="4800">
                <a:solidFill>
                  <a:srgbClr val="FF00FF"/>
                </a:solidFill>
                <a:latin typeface="Courier New"/>
                <a:ea typeface="Courier New"/>
                <a:cs typeface="Courier New"/>
                <a:sym typeface="Courier New"/>
              </a:rPr>
              <a:t> = </a:t>
            </a:r>
            <a:r>
              <a:rPr lang="en-US" sz="4800">
                <a:solidFill>
                  <a:srgbClr val="00426E"/>
                </a:solidFill>
                <a:latin typeface="Courier New"/>
                <a:ea typeface="Courier New"/>
                <a:cs typeface="Courier New"/>
                <a:sym typeface="Courier New"/>
              </a:rPr>
              <a:t>RandomForestClassifier().fit(X, y)</a:t>
            </a:r>
            <a:endParaRPr sz="4800">
              <a:solidFill>
                <a:srgbClr val="00426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4800">
                <a:solidFill>
                  <a:srgbClr val="00426E"/>
                </a:solidFill>
                <a:latin typeface="Courier New"/>
                <a:ea typeface="Courier New"/>
                <a:cs typeface="Courier New"/>
                <a:sym typeface="Courier New"/>
              </a:rPr>
              <a:t>clf.predict(X)</a:t>
            </a:r>
            <a:endParaRPr sz="4800">
              <a:solidFill>
                <a:srgbClr val="00426E"/>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cxnSp>
        <p:nvCxnSpPr>
          <p:cNvPr id="443" name="Google Shape;443;p53"/>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44" name="Google Shape;444;p53"/>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Sklearn: </a:t>
            </a:r>
            <a:r>
              <a:rPr lang="en-US" sz="7000">
                <a:solidFill>
                  <a:srgbClr val="00426E"/>
                </a:solidFill>
                <a:latin typeface="Lato"/>
                <a:ea typeface="Lato"/>
                <a:cs typeface="Lato"/>
                <a:sym typeface="Lato"/>
              </a:rPr>
              <a:t>Supervised Models</a:t>
            </a:r>
            <a:endParaRPr sz="7000">
              <a:solidFill>
                <a:srgbClr val="00426E"/>
              </a:solidFill>
              <a:latin typeface="Lato"/>
              <a:ea typeface="Lato"/>
              <a:cs typeface="Lato"/>
              <a:sym typeface="Lato"/>
            </a:endParaRPr>
          </a:p>
        </p:txBody>
      </p:sp>
      <p:sp>
        <p:nvSpPr>
          <p:cNvPr id="445" name="Google Shape;445;p53"/>
          <p:cNvSpPr txBox="1"/>
          <p:nvPr/>
        </p:nvSpPr>
        <p:spPr>
          <a:xfrm>
            <a:off x="1556950" y="2700700"/>
            <a:ext cx="20890200" cy="14061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4800">
                <a:solidFill>
                  <a:srgbClr val="00426E"/>
                </a:solidFill>
                <a:latin typeface="Lato"/>
                <a:ea typeface="Lato"/>
                <a:cs typeface="Lato"/>
                <a:sym typeface="Lato"/>
              </a:rPr>
              <a:t>This kind of models are the most intuitive ones. You train them with data and expected outputs and later it will predict outputs for unseen data. To train the algorithm we call the fit method and to predict with it we call the predict function</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sp>
        <p:nvSpPr>
          <p:cNvPr id="446" name="Google Shape;446;p53"/>
          <p:cNvSpPr txBox="1"/>
          <p:nvPr/>
        </p:nvSpPr>
        <p:spPr>
          <a:xfrm>
            <a:off x="1593075" y="7168200"/>
            <a:ext cx="20703300" cy="480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4800">
                <a:solidFill>
                  <a:srgbClr val="FF00FF"/>
                </a:solidFill>
                <a:latin typeface="Courier New"/>
                <a:ea typeface="Courier New"/>
                <a:cs typeface="Courier New"/>
                <a:sym typeface="Courier New"/>
              </a:rPr>
              <a:t>from </a:t>
            </a:r>
            <a:r>
              <a:rPr lang="en-US" sz="4800">
                <a:solidFill>
                  <a:srgbClr val="00426E"/>
                </a:solidFill>
                <a:latin typeface="Courier New"/>
                <a:ea typeface="Courier New"/>
                <a:cs typeface="Courier New"/>
                <a:sym typeface="Courier New"/>
              </a:rPr>
              <a:t>sklearn.ensemble</a:t>
            </a:r>
            <a:r>
              <a:rPr b="1" lang="en-US" sz="4800">
                <a:solidFill>
                  <a:srgbClr val="FF00FF"/>
                </a:solidFill>
                <a:latin typeface="Courier New"/>
                <a:ea typeface="Courier New"/>
                <a:cs typeface="Courier New"/>
                <a:sym typeface="Courier New"/>
              </a:rPr>
              <a:t> import </a:t>
            </a:r>
            <a:r>
              <a:rPr lang="en-US" sz="4800">
                <a:solidFill>
                  <a:srgbClr val="00426E"/>
                </a:solidFill>
                <a:latin typeface="Courier New"/>
                <a:ea typeface="Courier New"/>
                <a:cs typeface="Courier New"/>
                <a:sym typeface="Courier New"/>
              </a:rPr>
              <a:t>RandomForestClassifier</a:t>
            </a:r>
            <a:endParaRPr sz="4800">
              <a:solidFill>
                <a:srgbClr val="00426E"/>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4800">
              <a:solidFill>
                <a:srgbClr val="00426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4800">
                <a:solidFill>
                  <a:srgbClr val="00426E"/>
                </a:solidFill>
                <a:latin typeface="Courier New"/>
                <a:ea typeface="Courier New"/>
                <a:cs typeface="Courier New"/>
                <a:sym typeface="Courier New"/>
              </a:rPr>
              <a:t>clf</a:t>
            </a:r>
            <a:r>
              <a:rPr b="1" lang="en-US" sz="4800">
                <a:solidFill>
                  <a:srgbClr val="FF00FF"/>
                </a:solidFill>
                <a:latin typeface="Courier New"/>
                <a:ea typeface="Courier New"/>
                <a:cs typeface="Courier New"/>
                <a:sym typeface="Courier New"/>
              </a:rPr>
              <a:t> = </a:t>
            </a:r>
            <a:r>
              <a:rPr lang="en-US" sz="4800">
                <a:solidFill>
                  <a:srgbClr val="00426E"/>
                </a:solidFill>
                <a:latin typeface="Courier New"/>
                <a:ea typeface="Courier New"/>
                <a:cs typeface="Courier New"/>
                <a:sym typeface="Courier New"/>
              </a:rPr>
              <a:t>RandomForestClassifier().fit(X, y)</a:t>
            </a:r>
            <a:endParaRPr sz="4800">
              <a:solidFill>
                <a:srgbClr val="00426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4800">
                <a:solidFill>
                  <a:srgbClr val="00426E"/>
                </a:solidFill>
                <a:latin typeface="Courier New"/>
                <a:ea typeface="Courier New"/>
                <a:cs typeface="Courier New"/>
                <a:sym typeface="Courier New"/>
              </a:rPr>
              <a:t>clf.predict(X)</a:t>
            </a:r>
            <a:endParaRPr sz="4800">
              <a:solidFill>
                <a:srgbClr val="00426E"/>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cxnSp>
        <p:nvCxnSpPr>
          <p:cNvPr id="62" name="Google Shape;62;p9"/>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63" name="Google Shape;63;p9"/>
          <p:cNvSpPr txBox="1"/>
          <p:nvPr/>
        </p:nvSpPr>
        <p:spPr>
          <a:xfrm>
            <a:off x="1479550" y="748100"/>
            <a:ext cx="206739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Data Science </a:t>
            </a:r>
            <a:r>
              <a:rPr lang="en-US" sz="7000">
                <a:solidFill>
                  <a:srgbClr val="00426E"/>
                </a:solidFill>
                <a:latin typeface="Lato"/>
                <a:ea typeface="Lato"/>
                <a:cs typeface="Lato"/>
                <a:sym typeface="Lato"/>
              </a:rPr>
              <a:t>is so hyped right now...</a:t>
            </a:r>
            <a:endParaRPr sz="7000">
              <a:solidFill>
                <a:srgbClr val="00426E"/>
              </a:solidFill>
              <a:latin typeface="Lato"/>
              <a:ea typeface="Lato"/>
              <a:cs typeface="Lato"/>
              <a:sym typeface="Lato"/>
            </a:endParaRPr>
          </a:p>
        </p:txBody>
      </p:sp>
      <p:pic>
        <p:nvPicPr>
          <p:cNvPr id="64" name="Google Shape;64;p9"/>
          <p:cNvPicPr preferRelativeResize="0"/>
          <p:nvPr/>
        </p:nvPicPr>
        <p:blipFill>
          <a:blip r:embed="rId3">
            <a:alphaModFix/>
          </a:blip>
          <a:stretch>
            <a:fillRect/>
          </a:stretch>
        </p:blipFill>
        <p:spPr>
          <a:xfrm>
            <a:off x="1479550" y="1907000"/>
            <a:ext cx="11708552" cy="7332476"/>
          </a:xfrm>
          <a:prstGeom prst="rect">
            <a:avLst/>
          </a:prstGeom>
          <a:noFill/>
          <a:ln>
            <a:noFill/>
          </a:ln>
        </p:spPr>
      </p:pic>
      <p:pic>
        <p:nvPicPr>
          <p:cNvPr id="65" name="Google Shape;65;p9"/>
          <p:cNvPicPr preferRelativeResize="0"/>
          <p:nvPr/>
        </p:nvPicPr>
        <p:blipFill>
          <a:blip r:embed="rId4">
            <a:alphaModFix/>
          </a:blip>
          <a:stretch>
            <a:fillRect/>
          </a:stretch>
        </p:blipFill>
        <p:spPr>
          <a:xfrm>
            <a:off x="8756900" y="9349100"/>
            <a:ext cx="7773050" cy="3942050"/>
          </a:xfrm>
          <a:prstGeom prst="rect">
            <a:avLst/>
          </a:prstGeom>
          <a:noFill/>
          <a:ln>
            <a:noFill/>
          </a:ln>
        </p:spPr>
      </p:pic>
      <p:pic>
        <p:nvPicPr>
          <p:cNvPr id="66" name="Google Shape;66;p9"/>
          <p:cNvPicPr preferRelativeResize="0"/>
          <p:nvPr/>
        </p:nvPicPr>
        <p:blipFill>
          <a:blip r:embed="rId5">
            <a:alphaModFix/>
          </a:blip>
          <a:stretch>
            <a:fillRect/>
          </a:stretch>
        </p:blipFill>
        <p:spPr>
          <a:xfrm>
            <a:off x="13080250" y="2149250"/>
            <a:ext cx="10123075" cy="68479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cxnSp>
        <p:nvCxnSpPr>
          <p:cNvPr id="451" name="Google Shape;451;p54"/>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52" name="Google Shape;452;p54"/>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Sklearn: </a:t>
            </a:r>
            <a:r>
              <a:rPr lang="en-US" sz="7000">
                <a:solidFill>
                  <a:srgbClr val="00426E"/>
                </a:solidFill>
                <a:latin typeface="Lato"/>
                <a:ea typeface="Lato"/>
                <a:cs typeface="Lato"/>
                <a:sym typeface="Lato"/>
              </a:rPr>
              <a:t>Self-</a:t>
            </a:r>
            <a:r>
              <a:rPr lang="en-US" sz="7000">
                <a:solidFill>
                  <a:srgbClr val="00426E"/>
                </a:solidFill>
                <a:latin typeface="Lato"/>
                <a:ea typeface="Lato"/>
                <a:cs typeface="Lato"/>
                <a:sym typeface="Lato"/>
              </a:rPr>
              <a:t>s</a:t>
            </a:r>
            <a:r>
              <a:rPr lang="en-US" sz="7000">
                <a:solidFill>
                  <a:srgbClr val="00426E"/>
                </a:solidFill>
                <a:latin typeface="Lato"/>
                <a:ea typeface="Lato"/>
                <a:cs typeface="Lato"/>
                <a:sym typeface="Lato"/>
              </a:rPr>
              <a:t>upervised Models</a:t>
            </a:r>
            <a:endParaRPr sz="7000">
              <a:solidFill>
                <a:srgbClr val="00426E"/>
              </a:solidFill>
              <a:latin typeface="Lato"/>
              <a:ea typeface="Lato"/>
              <a:cs typeface="Lato"/>
              <a:sym typeface="Lato"/>
            </a:endParaRPr>
          </a:p>
        </p:txBody>
      </p:sp>
      <p:sp>
        <p:nvSpPr>
          <p:cNvPr id="453" name="Google Shape;453;p54"/>
          <p:cNvSpPr txBox="1"/>
          <p:nvPr/>
        </p:nvSpPr>
        <p:spPr>
          <a:xfrm>
            <a:off x="1556950" y="2700700"/>
            <a:ext cx="20890200" cy="14061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4800">
                <a:solidFill>
                  <a:srgbClr val="00426E"/>
                </a:solidFill>
                <a:latin typeface="Lato"/>
                <a:ea typeface="Lato"/>
                <a:cs typeface="Lato"/>
                <a:sym typeface="Lato"/>
              </a:rPr>
              <a:t>Other type of models, in this case it will not predict but ﬁnd groups of similar elements inside data. To train the algorithm we call the fit method and to get the group of an unseen element we call the predict method</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sp>
        <p:nvSpPr>
          <p:cNvPr id="454" name="Google Shape;454;p54"/>
          <p:cNvSpPr txBox="1"/>
          <p:nvPr/>
        </p:nvSpPr>
        <p:spPr>
          <a:xfrm>
            <a:off x="1593075" y="7168200"/>
            <a:ext cx="20703300" cy="480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4800">
                <a:solidFill>
                  <a:srgbClr val="FF00FF"/>
                </a:solidFill>
                <a:latin typeface="Courier New"/>
                <a:ea typeface="Courier New"/>
                <a:cs typeface="Courier New"/>
                <a:sym typeface="Courier New"/>
              </a:rPr>
              <a:t>from </a:t>
            </a:r>
            <a:r>
              <a:rPr lang="en-US" sz="4800">
                <a:solidFill>
                  <a:srgbClr val="00426E"/>
                </a:solidFill>
                <a:latin typeface="Courier New"/>
                <a:ea typeface="Courier New"/>
                <a:cs typeface="Courier New"/>
                <a:sym typeface="Courier New"/>
              </a:rPr>
              <a:t>sklearn.cluster</a:t>
            </a:r>
            <a:r>
              <a:rPr b="1" lang="en-US" sz="4800">
                <a:solidFill>
                  <a:srgbClr val="FF00FF"/>
                </a:solidFill>
                <a:latin typeface="Courier New"/>
                <a:ea typeface="Courier New"/>
                <a:cs typeface="Courier New"/>
                <a:sym typeface="Courier New"/>
              </a:rPr>
              <a:t> import </a:t>
            </a:r>
            <a:r>
              <a:rPr lang="en-US" sz="4800">
                <a:solidFill>
                  <a:srgbClr val="00426E"/>
                </a:solidFill>
                <a:latin typeface="Courier New"/>
                <a:ea typeface="Courier New"/>
                <a:cs typeface="Courier New"/>
                <a:sym typeface="Courier New"/>
              </a:rPr>
              <a:t>KMeans</a:t>
            </a:r>
            <a:endParaRPr sz="4800">
              <a:solidFill>
                <a:srgbClr val="00426E"/>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4800">
              <a:solidFill>
                <a:srgbClr val="00426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4800">
                <a:solidFill>
                  <a:srgbClr val="00426E"/>
                </a:solidFill>
                <a:latin typeface="Courier New"/>
                <a:ea typeface="Courier New"/>
                <a:cs typeface="Courier New"/>
                <a:sym typeface="Courier New"/>
              </a:rPr>
              <a:t>clf</a:t>
            </a:r>
            <a:r>
              <a:rPr b="1" lang="en-US" sz="4800">
                <a:solidFill>
                  <a:srgbClr val="FF00FF"/>
                </a:solidFill>
                <a:latin typeface="Courier New"/>
                <a:ea typeface="Courier New"/>
                <a:cs typeface="Courier New"/>
                <a:sym typeface="Courier New"/>
              </a:rPr>
              <a:t> = </a:t>
            </a:r>
            <a:r>
              <a:rPr lang="en-US" sz="4800">
                <a:solidFill>
                  <a:srgbClr val="00426E"/>
                </a:solidFill>
                <a:latin typeface="Courier New"/>
                <a:ea typeface="Courier New"/>
                <a:cs typeface="Courier New"/>
                <a:sym typeface="Courier New"/>
              </a:rPr>
              <a:t>KMeans().fit(X) </a:t>
            </a:r>
            <a:endParaRPr sz="4800">
              <a:solidFill>
                <a:srgbClr val="00426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4800">
                <a:solidFill>
                  <a:srgbClr val="00426E"/>
                </a:solidFill>
                <a:latin typeface="Courier New"/>
                <a:ea typeface="Courier New"/>
                <a:cs typeface="Courier New"/>
                <a:sym typeface="Courier New"/>
              </a:rPr>
              <a:t>clf.predict(X)</a:t>
            </a:r>
            <a:endParaRPr sz="4800">
              <a:solidFill>
                <a:srgbClr val="00426E"/>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cxnSp>
        <p:nvCxnSpPr>
          <p:cNvPr id="459" name="Google Shape;459;p55"/>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60" name="Google Shape;460;p55"/>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Sklearn: </a:t>
            </a:r>
            <a:r>
              <a:rPr lang="en-US" sz="7000">
                <a:solidFill>
                  <a:srgbClr val="00426E"/>
                </a:solidFill>
                <a:latin typeface="Lato"/>
                <a:ea typeface="Lato"/>
                <a:cs typeface="Lato"/>
                <a:sym typeface="Lato"/>
              </a:rPr>
              <a:t>Transformation models</a:t>
            </a:r>
            <a:endParaRPr sz="7000">
              <a:solidFill>
                <a:srgbClr val="00426E"/>
              </a:solidFill>
              <a:latin typeface="Lato"/>
              <a:ea typeface="Lato"/>
              <a:cs typeface="Lato"/>
              <a:sym typeface="Lato"/>
            </a:endParaRPr>
          </a:p>
        </p:txBody>
      </p:sp>
      <p:sp>
        <p:nvSpPr>
          <p:cNvPr id="461" name="Google Shape;461;p55"/>
          <p:cNvSpPr txBox="1"/>
          <p:nvPr/>
        </p:nvSpPr>
        <p:spPr>
          <a:xfrm>
            <a:off x="1556950" y="2700700"/>
            <a:ext cx="20890200" cy="14061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4800">
                <a:solidFill>
                  <a:srgbClr val="00426E"/>
                </a:solidFill>
                <a:latin typeface="Lato"/>
                <a:ea typeface="Lato"/>
                <a:cs typeface="Lato"/>
                <a:sym typeface="Lato"/>
              </a:rPr>
              <a:t>This last kind of models transform our data. For example for dimensionality reduction tasks or normalization tasks. Their main method is </a:t>
            </a:r>
            <a:r>
              <a:rPr lang="en-US" sz="4800">
                <a:solidFill>
                  <a:srgbClr val="00426E"/>
                </a:solidFill>
                <a:latin typeface="Courier New"/>
                <a:ea typeface="Courier New"/>
                <a:cs typeface="Courier New"/>
                <a:sym typeface="Courier New"/>
              </a:rPr>
              <a:t>fit_tranform </a:t>
            </a:r>
            <a:endParaRPr sz="4800">
              <a:solidFill>
                <a:srgbClr val="00426E"/>
              </a:solidFill>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marR="0" rtl="0" algn="l">
              <a:lnSpc>
                <a:spcPct val="150000"/>
              </a:lnSpc>
              <a:spcBef>
                <a:spcPts val="0"/>
              </a:spcBef>
              <a:spcAft>
                <a:spcPts val="0"/>
              </a:spcAft>
              <a:buNone/>
            </a:pPr>
            <a:r>
              <a:t/>
            </a:r>
            <a:endParaRPr sz="4800">
              <a:solidFill>
                <a:srgbClr val="00426E"/>
              </a:solidFill>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sp>
        <p:nvSpPr>
          <p:cNvPr id="462" name="Google Shape;462;p55"/>
          <p:cNvSpPr txBox="1"/>
          <p:nvPr/>
        </p:nvSpPr>
        <p:spPr>
          <a:xfrm>
            <a:off x="1593075" y="7168200"/>
            <a:ext cx="20703300" cy="4802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4800">
                <a:solidFill>
                  <a:srgbClr val="FF00FF"/>
                </a:solidFill>
                <a:latin typeface="Courier New"/>
                <a:ea typeface="Courier New"/>
                <a:cs typeface="Courier New"/>
                <a:sym typeface="Courier New"/>
              </a:rPr>
              <a:t>from </a:t>
            </a:r>
            <a:r>
              <a:rPr lang="en-US" sz="4800">
                <a:solidFill>
                  <a:srgbClr val="00426E"/>
                </a:solidFill>
                <a:latin typeface="Courier New"/>
                <a:ea typeface="Courier New"/>
                <a:cs typeface="Courier New"/>
                <a:sym typeface="Courier New"/>
              </a:rPr>
              <a:t>sklearn.preprocessing</a:t>
            </a:r>
            <a:r>
              <a:rPr b="1" lang="en-US" sz="4800">
                <a:solidFill>
                  <a:srgbClr val="FF00FF"/>
                </a:solidFill>
                <a:latin typeface="Courier New"/>
                <a:ea typeface="Courier New"/>
                <a:cs typeface="Courier New"/>
                <a:sym typeface="Courier New"/>
              </a:rPr>
              <a:t> import </a:t>
            </a:r>
            <a:r>
              <a:rPr lang="en-US" sz="4800">
                <a:solidFill>
                  <a:srgbClr val="00426E"/>
                </a:solidFill>
                <a:latin typeface="Courier New"/>
                <a:ea typeface="Courier New"/>
                <a:cs typeface="Courier New"/>
                <a:sym typeface="Courier New"/>
              </a:rPr>
              <a:t>MinMaxScaler</a:t>
            </a:r>
            <a:endParaRPr sz="4800">
              <a:solidFill>
                <a:srgbClr val="00426E"/>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4800">
              <a:solidFill>
                <a:srgbClr val="00426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sz="4800">
                <a:solidFill>
                  <a:srgbClr val="00426E"/>
                </a:solidFill>
                <a:latin typeface="Courier New"/>
                <a:ea typeface="Courier New"/>
                <a:cs typeface="Courier New"/>
                <a:sym typeface="Courier New"/>
              </a:rPr>
              <a:t>transformed_data</a:t>
            </a:r>
            <a:r>
              <a:rPr b="1" lang="en-US" sz="4800">
                <a:solidFill>
                  <a:srgbClr val="FF00FF"/>
                </a:solidFill>
                <a:latin typeface="Courier New"/>
                <a:ea typeface="Courier New"/>
                <a:cs typeface="Courier New"/>
                <a:sym typeface="Courier New"/>
              </a:rPr>
              <a:t> = </a:t>
            </a:r>
            <a:r>
              <a:rPr lang="en-US" sz="4800">
                <a:solidFill>
                  <a:srgbClr val="00426E"/>
                </a:solidFill>
                <a:latin typeface="Courier New"/>
                <a:ea typeface="Courier New"/>
                <a:cs typeface="Courier New"/>
                <a:sym typeface="Courier New"/>
              </a:rPr>
              <a:t>MinMaxScaler().fit_transform(X)</a:t>
            </a:r>
            <a:endParaRPr sz="4800">
              <a:solidFill>
                <a:srgbClr val="00426E"/>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cxnSp>
        <p:nvCxnSpPr>
          <p:cNvPr id="467" name="Google Shape;467;p56"/>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68" name="Google Shape;468;p56"/>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Coding demo</a:t>
            </a:r>
            <a:endParaRPr sz="7000">
              <a:solidFill>
                <a:srgbClr val="00426E"/>
              </a:solidFill>
              <a:latin typeface="Lato"/>
              <a:ea typeface="Lato"/>
              <a:cs typeface="Lato"/>
              <a:sym typeface="Lato"/>
            </a:endParaRPr>
          </a:p>
        </p:txBody>
      </p:sp>
      <p:sp>
        <p:nvSpPr>
          <p:cNvPr id="469" name="Google Shape;469;p56"/>
          <p:cNvSpPr txBox="1"/>
          <p:nvPr/>
        </p:nvSpPr>
        <p:spPr>
          <a:xfrm>
            <a:off x="1556950" y="2700700"/>
            <a:ext cx="20890200" cy="14061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4800">
                <a:solidFill>
                  <a:srgbClr val="00426E"/>
                </a:solidFill>
                <a:latin typeface="Lato"/>
                <a:ea typeface="Lato"/>
                <a:cs typeface="Lato"/>
                <a:sym typeface="Lato"/>
              </a:rPr>
              <a:t>Notebook</a:t>
            </a:r>
            <a:endParaRPr sz="4800">
              <a:solidFill>
                <a:srgbClr val="00426E"/>
              </a:solidFill>
              <a:latin typeface="Lato"/>
              <a:ea typeface="Lato"/>
              <a:cs typeface="Lato"/>
              <a:sym typeface="Lato"/>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a:p>
            <a:pPr indent="0" lvl="0" marL="0" rtl="0" algn="just">
              <a:lnSpc>
                <a:spcPct val="150000"/>
              </a:lnSpc>
              <a:spcBef>
                <a:spcPts val="0"/>
              </a:spcBef>
              <a:spcAft>
                <a:spcPts val="0"/>
              </a:spcAft>
              <a:buNone/>
            </a:pPr>
            <a:r>
              <a:t/>
            </a:r>
            <a:endParaRPr sz="3000">
              <a:solidFill>
                <a:srgbClr val="00426E"/>
              </a:solidFill>
              <a:latin typeface="Lato Light"/>
              <a:ea typeface="Lato Light"/>
              <a:cs typeface="Lato Light"/>
              <a:sym typeface="Lato Light"/>
            </a:endParaRPr>
          </a:p>
        </p:txBody>
      </p:sp>
      <p:pic>
        <p:nvPicPr>
          <p:cNvPr id="470" name="Google Shape;470;p56"/>
          <p:cNvPicPr preferRelativeResize="0"/>
          <p:nvPr/>
        </p:nvPicPr>
        <p:blipFill>
          <a:blip r:embed="rId3">
            <a:alphaModFix/>
          </a:blip>
          <a:stretch>
            <a:fillRect/>
          </a:stretch>
        </p:blipFill>
        <p:spPr>
          <a:xfrm>
            <a:off x="1556950" y="3926075"/>
            <a:ext cx="15542600" cy="8833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cxnSp>
        <p:nvCxnSpPr>
          <p:cNvPr id="475" name="Google Shape;475;p57"/>
          <p:cNvCxnSpPr/>
          <p:nvPr/>
        </p:nvCxnSpPr>
        <p:spPr>
          <a:xfrm>
            <a:off x="1442175" y="1707038"/>
            <a:ext cx="21005100" cy="19800"/>
          </a:xfrm>
          <a:prstGeom prst="straightConnector1">
            <a:avLst/>
          </a:prstGeom>
          <a:noFill/>
          <a:ln cap="flat" cmpd="sng" w="152400">
            <a:solidFill>
              <a:srgbClr val="FEB382"/>
            </a:solidFill>
            <a:prstDash val="solid"/>
            <a:round/>
            <a:headEnd len="sm" w="sm" type="none"/>
            <a:tailEnd len="sm" w="sm" type="none"/>
          </a:ln>
        </p:spPr>
      </p:cxnSp>
      <p:sp>
        <p:nvSpPr>
          <p:cNvPr id="476" name="Google Shape;476;p57"/>
          <p:cNvSpPr txBox="1"/>
          <p:nvPr/>
        </p:nvSpPr>
        <p:spPr>
          <a:xfrm>
            <a:off x="1479550" y="748100"/>
            <a:ext cx="21396900" cy="115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Exercise</a:t>
            </a:r>
            <a:r>
              <a:rPr lang="en-US" sz="7000">
                <a:solidFill>
                  <a:srgbClr val="00426E"/>
                </a:solidFill>
                <a:latin typeface="Lato"/>
                <a:ea typeface="Lato"/>
                <a:cs typeface="Lato"/>
                <a:sym typeface="Lato"/>
              </a:rPr>
              <a:t> </a:t>
            </a:r>
            <a:r>
              <a:rPr b="1" lang="en-US" sz="7000">
                <a:solidFill>
                  <a:srgbClr val="00426E"/>
                </a:solidFill>
                <a:latin typeface="Lato"/>
                <a:ea typeface="Lato"/>
                <a:cs typeface="Lato"/>
                <a:sym typeface="Lato"/>
              </a:rPr>
              <a:t>time</a:t>
            </a:r>
            <a:r>
              <a:rPr lang="en-US" sz="7000">
                <a:solidFill>
                  <a:srgbClr val="00426E"/>
                </a:solidFill>
                <a:latin typeface="Lato"/>
                <a:ea typeface="Lato"/>
                <a:cs typeface="Lato"/>
                <a:sym typeface="Lato"/>
              </a:rPr>
              <a:t>! </a:t>
            </a:r>
            <a:endParaRPr b="0" i="0" sz="7000" u="none" cap="none" strike="noStrike">
              <a:solidFill>
                <a:srgbClr val="00426E"/>
              </a:solidFill>
              <a:latin typeface="Lato Black"/>
              <a:ea typeface="Lato Black"/>
              <a:cs typeface="Lato Black"/>
              <a:sym typeface="Lato Black"/>
            </a:endParaRPr>
          </a:p>
        </p:txBody>
      </p:sp>
      <p:pic>
        <p:nvPicPr>
          <p:cNvPr id="477" name="Google Shape;477;p57"/>
          <p:cNvPicPr preferRelativeResize="0"/>
          <p:nvPr/>
        </p:nvPicPr>
        <p:blipFill>
          <a:blip r:embed="rId3">
            <a:alphaModFix/>
          </a:blip>
          <a:stretch>
            <a:fillRect/>
          </a:stretch>
        </p:blipFill>
        <p:spPr>
          <a:xfrm>
            <a:off x="1479550" y="3150750"/>
            <a:ext cx="21005100" cy="894216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cxnSp>
        <p:nvCxnSpPr>
          <p:cNvPr id="482" name="Google Shape;482;p58"/>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83" name="Google Shape;483;p58"/>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Reviewing last week concepts </a:t>
            </a:r>
            <a:r>
              <a:rPr lang="en-US" sz="7000">
                <a:solidFill>
                  <a:srgbClr val="00426E"/>
                </a:solidFill>
                <a:latin typeface="Lato"/>
                <a:ea typeface="Lato"/>
                <a:cs typeface="Lato"/>
                <a:sym typeface="Lato"/>
              </a:rPr>
              <a:t>(self correcting NBs)</a:t>
            </a:r>
            <a:endParaRPr sz="7000">
              <a:solidFill>
                <a:srgbClr val="00426E"/>
              </a:solidFill>
              <a:latin typeface="Lato Black"/>
              <a:ea typeface="Lato Black"/>
              <a:cs typeface="Lato Black"/>
              <a:sym typeface="Lato Black"/>
            </a:endParaRPr>
          </a:p>
        </p:txBody>
      </p:sp>
      <p:sp>
        <p:nvSpPr>
          <p:cNvPr id="484" name="Google Shape;484;p58"/>
          <p:cNvSpPr txBox="1"/>
          <p:nvPr/>
        </p:nvSpPr>
        <p:spPr>
          <a:xfrm>
            <a:off x="1499625" y="2635000"/>
            <a:ext cx="20890200" cy="9540300"/>
          </a:xfrm>
          <a:prstGeom prst="rect">
            <a:avLst/>
          </a:prstGeom>
          <a:noFill/>
          <a:ln>
            <a:noFill/>
          </a:ln>
        </p:spPr>
        <p:txBody>
          <a:bodyPr anchorCtr="0" anchor="t" bIns="45700" lIns="45700" spcFirstLastPara="1" rIns="45700" wrap="square" tIns="45700">
            <a:noAutofit/>
          </a:bodyPr>
          <a:lstStyle/>
          <a:p>
            <a:pPr indent="0" lvl="0" marL="0" marR="0" rtl="0" algn="l">
              <a:lnSpc>
                <a:spcPct val="150000"/>
              </a:lnSpc>
              <a:spcBef>
                <a:spcPts val="0"/>
              </a:spcBef>
              <a:spcAft>
                <a:spcPts val="0"/>
              </a:spcAft>
              <a:buNone/>
            </a:pPr>
            <a:r>
              <a:rPr lang="en-US" sz="4800" u="sng">
                <a:solidFill>
                  <a:schemeClr val="hlink"/>
                </a:solidFill>
                <a:latin typeface="Lato"/>
                <a:ea typeface="Lato"/>
                <a:cs typeface="Lato"/>
                <a:sym typeface="Lato"/>
                <a:hlinkClick r:id="rId3"/>
              </a:rPr>
              <a:t>Tensor Data Management</a:t>
            </a:r>
            <a:endParaRPr sz="3000">
              <a:solidFill>
                <a:srgbClr val="00426E"/>
              </a:solidFill>
              <a:latin typeface="Lato Light"/>
              <a:ea typeface="Lato Light"/>
              <a:cs typeface="Lato Light"/>
              <a:sym typeface="Lato Light"/>
            </a:endParaRPr>
          </a:p>
          <a:p>
            <a:pPr indent="0" lvl="0" marL="0" marR="0" rtl="0" algn="l">
              <a:lnSpc>
                <a:spcPct val="150000"/>
              </a:lnSpc>
              <a:spcBef>
                <a:spcPts val="0"/>
              </a:spcBef>
              <a:spcAft>
                <a:spcPts val="0"/>
              </a:spcAft>
              <a:buNone/>
            </a:pPr>
            <a:r>
              <a:rPr lang="en-US" sz="4800" u="sng">
                <a:solidFill>
                  <a:schemeClr val="hlink"/>
                </a:solidFill>
                <a:latin typeface="Lato"/>
                <a:ea typeface="Lato"/>
                <a:cs typeface="Lato"/>
                <a:sym typeface="Lato"/>
                <a:hlinkClick r:id="rId4"/>
              </a:rPr>
              <a:t>Data Analysis</a:t>
            </a:r>
            <a:endParaRPr sz="3000">
              <a:solidFill>
                <a:srgbClr val="00426E"/>
              </a:solidFill>
              <a:latin typeface="Lato Light"/>
              <a:ea typeface="Lato Light"/>
              <a:cs typeface="Lato Light"/>
              <a:sym typeface="Lato Light"/>
            </a:endParaRPr>
          </a:p>
          <a:p>
            <a:pPr indent="0" lvl="0" marL="0" rtl="0" algn="l">
              <a:lnSpc>
                <a:spcPct val="150000"/>
              </a:lnSpc>
              <a:spcBef>
                <a:spcPts val="0"/>
              </a:spcBef>
              <a:spcAft>
                <a:spcPts val="0"/>
              </a:spcAft>
              <a:buNone/>
            </a:pPr>
            <a:r>
              <a:rPr lang="en-US" sz="4800" u="sng">
                <a:solidFill>
                  <a:schemeClr val="hlink"/>
                </a:solidFill>
                <a:latin typeface="Lato"/>
                <a:ea typeface="Lato"/>
                <a:cs typeface="Lato"/>
                <a:sym typeface="Lato"/>
                <a:hlinkClick r:id="rId5"/>
              </a:rPr>
              <a:t>Iris Dataset</a:t>
            </a:r>
            <a:endParaRPr sz="3000">
              <a:solidFill>
                <a:srgbClr val="00426E"/>
              </a:solidFill>
              <a:latin typeface="Lato Light"/>
              <a:ea typeface="Lato Light"/>
              <a:cs typeface="Lato Light"/>
              <a:sym typeface="Lato Light"/>
            </a:endParaRPr>
          </a:p>
          <a:p>
            <a:pPr indent="0" lvl="0" marL="0" rtl="0" algn="l">
              <a:lnSpc>
                <a:spcPct val="150000"/>
              </a:lnSpc>
              <a:spcBef>
                <a:spcPts val="0"/>
              </a:spcBef>
              <a:spcAft>
                <a:spcPts val="0"/>
              </a:spcAft>
              <a:buNone/>
            </a:pPr>
            <a:r>
              <a:rPr lang="en-US" sz="4800">
                <a:solidFill>
                  <a:srgbClr val="00426E"/>
                </a:solidFill>
                <a:latin typeface="Lato"/>
                <a:ea typeface="Lato"/>
                <a:cs typeface="Lato"/>
                <a:sym typeface="Lato"/>
              </a:rPr>
              <a:t>Harder Challenge: </a:t>
            </a:r>
            <a:r>
              <a:rPr lang="en-US" sz="4800" u="sng">
                <a:solidFill>
                  <a:schemeClr val="hlink"/>
                </a:solidFill>
                <a:latin typeface="Lato"/>
                <a:ea typeface="Lato"/>
                <a:cs typeface="Lato"/>
                <a:sym typeface="Lato"/>
                <a:hlinkClick r:id="rId6"/>
              </a:rPr>
              <a:t>Fashion MNIST</a:t>
            </a:r>
            <a:endParaRPr sz="3000">
              <a:solidFill>
                <a:srgbClr val="00426E"/>
              </a:solidFill>
              <a:latin typeface="Lato Light"/>
              <a:ea typeface="Lato Light"/>
              <a:cs typeface="Lato Light"/>
              <a:sym typeface="Lat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59"/>
          <p:cNvSpPr txBox="1"/>
          <p:nvPr/>
        </p:nvSpPr>
        <p:spPr>
          <a:xfrm>
            <a:off x="1499625" y="2635000"/>
            <a:ext cx="20890200" cy="9540300"/>
          </a:xfrm>
          <a:prstGeom prst="rect">
            <a:avLst/>
          </a:prstGeom>
          <a:noFill/>
          <a:ln>
            <a:noFill/>
          </a:ln>
        </p:spPr>
        <p:txBody>
          <a:bodyPr anchorCtr="0" anchor="t" bIns="45700" lIns="45700" spcFirstLastPara="1" rIns="45700" wrap="square" tIns="45700">
            <a:noAutofit/>
          </a:bodyPr>
          <a:lstStyle/>
          <a:p>
            <a:pPr indent="0" lvl="0" marL="0" rtl="0" algn="l">
              <a:lnSpc>
                <a:spcPct val="150000"/>
              </a:lnSpc>
              <a:spcBef>
                <a:spcPts val="0"/>
              </a:spcBef>
              <a:spcAft>
                <a:spcPts val="0"/>
              </a:spcAft>
              <a:buNone/>
            </a:pPr>
            <a:r>
              <a:rPr b="1" lang="en-US" sz="4800">
                <a:solidFill>
                  <a:srgbClr val="00426E"/>
                </a:solidFill>
                <a:latin typeface="Lato"/>
                <a:ea typeface="Lato"/>
                <a:cs typeface="Lato"/>
                <a:sym typeface="Lato"/>
              </a:rPr>
              <a:t>Classification Exercise</a:t>
            </a:r>
            <a:endParaRPr b="1"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rPr lang="en-US" sz="4800">
                <a:solidFill>
                  <a:srgbClr val="00426E"/>
                </a:solidFill>
                <a:latin typeface="Lato"/>
                <a:ea typeface="Lato"/>
                <a:cs typeface="Lato"/>
                <a:sym typeface="Lato"/>
              </a:rPr>
              <a:t>Given a dataset, make a program using the sklearn library, that divides the dataset in two parts, one for training and another for testing and train a classification algorithm of your choice from Sklearn (like SVM_Classification) to correctly classify the dataset.</a:t>
            </a:r>
            <a:endParaRPr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rPr lang="en-US" sz="4800">
                <a:solidFill>
                  <a:srgbClr val="00426E"/>
                </a:solidFill>
                <a:latin typeface="Lato"/>
                <a:ea typeface="Lato"/>
                <a:cs typeface="Lato"/>
                <a:sym typeface="Lato"/>
              </a:rPr>
              <a:t>1.- Iris dataset (load_iris)</a:t>
            </a:r>
            <a:endParaRPr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rPr lang="en-US" sz="4800">
                <a:solidFill>
                  <a:srgbClr val="00426E"/>
                </a:solidFill>
                <a:latin typeface="Lato"/>
                <a:ea typeface="Lato"/>
                <a:cs typeface="Lato"/>
                <a:sym typeface="Lato"/>
              </a:rPr>
              <a:t>2.- Wine dataset (load_wine)</a:t>
            </a:r>
            <a:endParaRPr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t/>
            </a:r>
            <a:endParaRPr sz="4800">
              <a:solidFill>
                <a:srgbClr val="00426E"/>
              </a:solidFill>
              <a:latin typeface="Lato"/>
              <a:ea typeface="Lato"/>
              <a:cs typeface="Lato"/>
              <a:sym typeface="Lato"/>
            </a:endParaRPr>
          </a:p>
        </p:txBody>
      </p:sp>
      <p:cxnSp>
        <p:nvCxnSpPr>
          <p:cNvPr id="490" name="Google Shape;490;p59"/>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91" name="Google Shape;491;p59"/>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2)</a:t>
            </a:r>
            <a:r>
              <a:rPr lang="en-US" sz="7000">
                <a:solidFill>
                  <a:srgbClr val="00426E"/>
                </a:solidFill>
                <a:latin typeface="Lato"/>
                <a:ea typeface="Lato"/>
                <a:cs typeface="Lato"/>
                <a:sym typeface="Lato"/>
              </a:rPr>
              <a:t> </a:t>
            </a:r>
            <a:r>
              <a:rPr lang="en-US" sz="7000">
                <a:solidFill>
                  <a:srgbClr val="00426E"/>
                </a:solidFill>
                <a:latin typeface="Lato Black"/>
                <a:ea typeface="Lato Black"/>
                <a:cs typeface="Lato Black"/>
                <a:sym typeface="Lato Black"/>
              </a:rPr>
              <a:t>Classification Exercise</a:t>
            </a:r>
            <a:endParaRPr sz="7000">
              <a:solidFill>
                <a:srgbClr val="00426E"/>
              </a:solidFill>
              <a:latin typeface="Lato Black"/>
              <a:ea typeface="Lato Black"/>
              <a:cs typeface="Lato Black"/>
              <a:sym typeface="Lato Black"/>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cxnSp>
        <p:nvCxnSpPr>
          <p:cNvPr id="496" name="Google Shape;496;p60"/>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497" name="Google Shape;497;p60"/>
          <p:cNvSpPr txBox="1"/>
          <p:nvPr/>
        </p:nvSpPr>
        <p:spPr>
          <a:xfrm>
            <a:off x="1479550" y="748100"/>
            <a:ext cx="210051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3</a:t>
            </a:r>
            <a:r>
              <a:rPr lang="en-US" sz="7000">
                <a:solidFill>
                  <a:srgbClr val="00426E"/>
                </a:solidFill>
                <a:latin typeface="Lato"/>
                <a:ea typeface="Lato"/>
                <a:cs typeface="Lato"/>
                <a:sym typeface="Lato"/>
              </a:rPr>
              <a:t>) </a:t>
            </a:r>
            <a:r>
              <a:rPr lang="en-US" sz="7000">
                <a:solidFill>
                  <a:srgbClr val="00426E"/>
                </a:solidFill>
                <a:latin typeface="Lato Black"/>
                <a:ea typeface="Lato Black"/>
                <a:cs typeface="Lato Black"/>
                <a:sym typeface="Lato Black"/>
              </a:rPr>
              <a:t>Regression Exercise</a:t>
            </a:r>
            <a:endParaRPr sz="7000">
              <a:solidFill>
                <a:srgbClr val="00426E"/>
              </a:solidFill>
              <a:latin typeface="Lato Black"/>
              <a:ea typeface="Lato Black"/>
              <a:cs typeface="Lato Black"/>
              <a:sym typeface="Lato Black"/>
            </a:endParaRPr>
          </a:p>
        </p:txBody>
      </p:sp>
      <p:sp>
        <p:nvSpPr>
          <p:cNvPr id="498" name="Google Shape;498;p60"/>
          <p:cNvSpPr txBox="1"/>
          <p:nvPr/>
        </p:nvSpPr>
        <p:spPr>
          <a:xfrm>
            <a:off x="1499625" y="2635000"/>
            <a:ext cx="20890200" cy="9540300"/>
          </a:xfrm>
          <a:prstGeom prst="rect">
            <a:avLst/>
          </a:prstGeom>
          <a:noFill/>
          <a:ln>
            <a:noFill/>
          </a:ln>
        </p:spPr>
        <p:txBody>
          <a:bodyPr anchorCtr="0" anchor="t" bIns="45700" lIns="45700" spcFirstLastPara="1" rIns="45700" wrap="square" tIns="45700">
            <a:noAutofit/>
          </a:bodyPr>
          <a:lstStyle/>
          <a:p>
            <a:pPr indent="0" lvl="0" marL="0" rtl="0" algn="l">
              <a:lnSpc>
                <a:spcPct val="150000"/>
              </a:lnSpc>
              <a:spcBef>
                <a:spcPts val="0"/>
              </a:spcBef>
              <a:spcAft>
                <a:spcPts val="0"/>
              </a:spcAft>
              <a:buNone/>
            </a:pPr>
            <a:r>
              <a:rPr lang="en-US" sz="4800">
                <a:solidFill>
                  <a:srgbClr val="00426E"/>
                </a:solidFill>
                <a:latin typeface="Lato"/>
                <a:ea typeface="Lato"/>
                <a:cs typeface="Lato"/>
                <a:sym typeface="Lato"/>
              </a:rPr>
              <a:t>Given the</a:t>
            </a:r>
            <a:r>
              <a:rPr lang="en-US" sz="4800">
                <a:solidFill>
                  <a:srgbClr val="00426E"/>
                </a:solidFill>
                <a:latin typeface="Lato"/>
                <a:ea typeface="Lato"/>
                <a:cs typeface="Lato"/>
                <a:sym typeface="Lato"/>
              </a:rPr>
              <a:t> </a:t>
            </a:r>
            <a:r>
              <a:rPr lang="en-US" sz="4800" u="sng">
                <a:solidFill>
                  <a:schemeClr val="hlink"/>
                </a:solidFill>
                <a:latin typeface="Lato"/>
                <a:ea typeface="Lato"/>
                <a:cs typeface="Lato"/>
                <a:sym typeface="Lato"/>
                <a:hlinkClick r:id="rId3"/>
              </a:rPr>
              <a:t>Boston dataset</a:t>
            </a:r>
            <a:r>
              <a:rPr lang="en-US" sz="4800">
                <a:solidFill>
                  <a:srgbClr val="00426E"/>
                </a:solidFill>
                <a:latin typeface="Lato"/>
                <a:ea typeface="Lato"/>
                <a:cs typeface="Lato"/>
                <a:sym typeface="Lato"/>
              </a:rPr>
              <a:t> (load_boston), do a program using the library sklearn, that divides the dataset in two parts (one for training and another one for testing) and train the algorithm of regression to predict the housing prices given the missing values. </a:t>
            </a:r>
            <a:endParaRPr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rPr lang="en-US" sz="4800">
                <a:solidFill>
                  <a:srgbClr val="00426E"/>
                </a:solidFill>
                <a:latin typeface="Lato"/>
                <a:ea typeface="Lato"/>
                <a:cs typeface="Lato"/>
                <a:sym typeface="Lato"/>
              </a:rPr>
              <a:t>Harder Challenge: </a:t>
            </a:r>
            <a:r>
              <a:rPr lang="en-US" sz="4800" u="sng">
                <a:solidFill>
                  <a:schemeClr val="hlink"/>
                </a:solidFill>
                <a:latin typeface="Lato"/>
                <a:ea typeface="Lato"/>
                <a:cs typeface="Lato"/>
                <a:sym typeface="Lato"/>
                <a:hlinkClick r:id="rId4"/>
              </a:rPr>
              <a:t>Boston Notebook</a:t>
            </a:r>
            <a:r>
              <a:rPr lang="en-US" sz="4800">
                <a:solidFill>
                  <a:srgbClr val="00426E"/>
                </a:solidFill>
                <a:latin typeface="Lato"/>
                <a:ea typeface="Lato"/>
                <a:cs typeface="Lato"/>
                <a:sym typeface="Lato"/>
              </a:rPr>
              <a:t> (self-graded but with harder challenges)</a:t>
            </a:r>
            <a:endParaRPr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rPr b="1" lang="en-US" sz="4800">
                <a:solidFill>
                  <a:srgbClr val="00426E"/>
                </a:solidFill>
                <a:latin typeface="Lato"/>
                <a:ea typeface="Lato"/>
                <a:cs typeface="Lato"/>
                <a:sym typeface="Lato"/>
              </a:rPr>
              <a:t>Tip</a:t>
            </a:r>
            <a:endParaRPr b="1"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rPr lang="en-US" sz="3600">
                <a:solidFill>
                  <a:srgbClr val="00426E"/>
                </a:solidFill>
                <a:latin typeface="Lato"/>
                <a:ea typeface="Lato"/>
                <a:cs typeface="Lato"/>
                <a:sym typeface="Lato"/>
              </a:rPr>
              <a:t>-If there is some variable that is not correlated with the objective result, you can erase it to simply the algorithm in order to work in less dimensions. </a:t>
            </a:r>
            <a:endParaRPr sz="3600">
              <a:solidFill>
                <a:srgbClr val="00426E"/>
              </a:solidFill>
              <a:latin typeface="Lato"/>
              <a:ea typeface="Lato"/>
              <a:cs typeface="Lato"/>
              <a:sym typeface="Lato"/>
            </a:endParaRPr>
          </a:p>
          <a:p>
            <a:pPr indent="0" lvl="0" marL="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t/>
            </a:r>
            <a:endParaRPr b="1"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t/>
            </a:r>
            <a:endParaRPr sz="4800">
              <a:solidFill>
                <a:srgbClr val="00426E"/>
              </a:solidFill>
              <a:latin typeface="Lato"/>
              <a:ea typeface="Lato"/>
              <a:cs typeface="Lato"/>
              <a:sym typeface="Lato"/>
            </a:endParaRPr>
          </a:p>
          <a:p>
            <a:pPr indent="0" lvl="0" marL="0" rtl="0" algn="l">
              <a:lnSpc>
                <a:spcPct val="150000"/>
              </a:lnSpc>
              <a:spcBef>
                <a:spcPts val="0"/>
              </a:spcBef>
              <a:spcAft>
                <a:spcPts val="0"/>
              </a:spcAft>
              <a:buNone/>
            </a:pPr>
            <a:r>
              <a:t/>
            </a:r>
            <a:endParaRPr sz="4800">
              <a:solidFill>
                <a:srgbClr val="00426E"/>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cxnSp>
        <p:nvCxnSpPr>
          <p:cNvPr id="71" name="Google Shape;71;p10"/>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72" name="Google Shape;72;p10"/>
          <p:cNvSpPr txBox="1"/>
          <p:nvPr/>
        </p:nvSpPr>
        <p:spPr>
          <a:xfrm>
            <a:off x="1479550" y="748100"/>
            <a:ext cx="206739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These graphs </a:t>
            </a:r>
            <a:r>
              <a:rPr lang="en-US" sz="7000">
                <a:solidFill>
                  <a:srgbClr val="00426E"/>
                </a:solidFill>
                <a:latin typeface="Lato"/>
                <a:ea typeface="Lato"/>
                <a:cs typeface="Lato"/>
                <a:sym typeface="Lato"/>
              </a:rPr>
              <a:t>are also</a:t>
            </a:r>
            <a:r>
              <a:rPr lang="en-US" sz="7000">
                <a:solidFill>
                  <a:srgbClr val="00426E"/>
                </a:solidFill>
                <a:latin typeface="Lato"/>
                <a:ea typeface="Lato"/>
                <a:cs typeface="Lato"/>
                <a:sym typeface="Lato"/>
              </a:rPr>
              <a:t> hyped...</a:t>
            </a:r>
            <a:endParaRPr sz="7000">
              <a:solidFill>
                <a:srgbClr val="00426E"/>
              </a:solidFill>
              <a:latin typeface="Lato"/>
              <a:ea typeface="Lato"/>
              <a:cs typeface="Lato"/>
              <a:sym typeface="Lato"/>
            </a:endParaRPr>
          </a:p>
        </p:txBody>
      </p:sp>
      <p:pic>
        <p:nvPicPr>
          <p:cNvPr id="73" name="Google Shape;73;p10"/>
          <p:cNvPicPr preferRelativeResize="0"/>
          <p:nvPr/>
        </p:nvPicPr>
        <p:blipFill>
          <a:blip r:embed="rId3">
            <a:alphaModFix/>
          </a:blip>
          <a:stretch>
            <a:fillRect/>
          </a:stretch>
        </p:blipFill>
        <p:spPr>
          <a:xfrm>
            <a:off x="1536700" y="2390325"/>
            <a:ext cx="14780424" cy="908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cxnSp>
        <p:nvCxnSpPr>
          <p:cNvPr id="78" name="Google Shape;78;p11"/>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79" name="Google Shape;79;p11"/>
          <p:cNvSpPr txBox="1"/>
          <p:nvPr/>
        </p:nvSpPr>
        <p:spPr>
          <a:xfrm>
            <a:off x="1479550" y="748100"/>
            <a:ext cx="206739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These graphs </a:t>
            </a:r>
            <a:r>
              <a:rPr lang="en-US" sz="7000">
                <a:solidFill>
                  <a:srgbClr val="00426E"/>
                </a:solidFill>
                <a:latin typeface="Lato"/>
                <a:ea typeface="Lato"/>
                <a:cs typeface="Lato"/>
                <a:sym typeface="Lato"/>
              </a:rPr>
              <a:t>are also hyped...</a:t>
            </a:r>
            <a:endParaRPr sz="7000">
              <a:solidFill>
                <a:srgbClr val="00426E"/>
              </a:solidFill>
              <a:latin typeface="Lato"/>
              <a:ea typeface="Lato"/>
              <a:cs typeface="Lato"/>
              <a:sym typeface="Lato"/>
            </a:endParaRPr>
          </a:p>
        </p:txBody>
      </p:sp>
      <p:pic>
        <p:nvPicPr>
          <p:cNvPr id="80" name="Google Shape;80;p11"/>
          <p:cNvPicPr preferRelativeResize="0"/>
          <p:nvPr/>
        </p:nvPicPr>
        <p:blipFill>
          <a:blip r:embed="rId3">
            <a:alphaModFix/>
          </a:blip>
          <a:stretch>
            <a:fillRect/>
          </a:stretch>
        </p:blipFill>
        <p:spPr>
          <a:xfrm>
            <a:off x="1611900" y="2357950"/>
            <a:ext cx="13335000" cy="9496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cxnSp>
        <p:nvCxnSpPr>
          <p:cNvPr id="85" name="Google Shape;85;p12"/>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86" name="Google Shape;86;p12"/>
          <p:cNvSpPr txBox="1"/>
          <p:nvPr/>
        </p:nvSpPr>
        <p:spPr>
          <a:xfrm>
            <a:off x="1479550" y="748100"/>
            <a:ext cx="206739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Black"/>
                <a:ea typeface="Lato Black"/>
                <a:cs typeface="Lato Black"/>
                <a:sym typeface="Lato Black"/>
              </a:rPr>
              <a:t>These graphs </a:t>
            </a:r>
            <a:r>
              <a:rPr lang="en-US" sz="7000">
                <a:solidFill>
                  <a:srgbClr val="00426E"/>
                </a:solidFill>
                <a:latin typeface="Lato"/>
                <a:ea typeface="Lato"/>
                <a:cs typeface="Lato"/>
                <a:sym typeface="Lato"/>
              </a:rPr>
              <a:t>are also hyped...</a:t>
            </a:r>
            <a:endParaRPr sz="7000">
              <a:solidFill>
                <a:srgbClr val="00426E"/>
              </a:solidFill>
              <a:latin typeface="Lato"/>
              <a:ea typeface="Lato"/>
              <a:cs typeface="Lato"/>
              <a:sym typeface="Lato"/>
            </a:endParaRPr>
          </a:p>
        </p:txBody>
      </p:sp>
      <p:pic>
        <p:nvPicPr>
          <p:cNvPr id="87" name="Google Shape;87;p12"/>
          <p:cNvPicPr preferRelativeResize="0"/>
          <p:nvPr/>
        </p:nvPicPr>
        <p:blipFill>
          <a:blip r:embed="rId3">
            <a:alphaModFix/>
          </a:blip>
          <a:stretch>
            <a:fillRect/>
          </a:stretch>
        </p:blipFill>
        <p:spPr>
          <a:xfrm>
            <a:off x="1442175" y="2042900"/>
            <a:ext cx="14706600" cy="10572750"/>
          </a:xfrm>
          <a:prstGeom prst="rect">
            <a:avLst/>
          </a:prstGeom>
          <a:noFill/>
          <a:ln>
            <a:noFill/>
          </a:ln>
        </p:spPr>
      </p:pic>
      <p:pic>
        <p:nvPicPr>
          <p:cNvPr id="88" name="Google Shape;88;p12"/>
          <p:cNvPicPr preferRelativeResize="0"/>
          <p:nvPr/>
        </p:nvPicPr>
        <p:blipFill>
          <a:blip r:embed="rId4">
            <a:alphaModFix/>
          </a:blip>
          <a:stretch>
            <a:fillRect/>
          </a:stretch>
        </p:blipFill>
        <p:spPr>
          <a:xfrm>
            <a:off x="16630100" y="3753325"/>
            <a:ext cx="6581625" cy="6581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cxnSp>
        <p:nvCxnSpPr>
          <p:cNvPr id="93" name="Google Shape;93;p13"/>
          <p:cNvCxnSpPr/>
          <p:nvPr/>
        </p:nvCxnSpPr>
        <p:spPr>
          <a:xfrm>
            <a:off x="1442175" y="1707038"/>
            <a:ext cx="21005100" cy="19800"/>
          </a:xfrm>
          <a:prstGeom prst="straightConnector1">
            <a:avLst/>
          </a:prstGeom>
          <a:noFill/>
          <a:ln cap="flat" cmpd="sng" w="152400">
            <a:solidFill>
              <a:srgbClr val="FEB382"/>
            </a:solidFill>
            <a:prstDash val="solid"/>
            <a:round/>
            <a:headEnd len="med" w="med" type="none"/>
            <a:tailEnd len="med" w="med" type="none"/>
          </a:ln>
        </p:spPr>
      </p:cxnSp>
      <p:sp>
        <p:nvSpPr>
          <p:cNvPr id="94" name="Google Shape;94;p13"/>
          <p:cNvSpPr txBox="1"/>
          <p:nvPr/>
        </p:nvSpPr>
        <p:spPr>
          <a:xfrm>
            <a:off x="1479550" y="748100"/>
            <a:ext cx="17632500" cy="1158900"/>
          </a:xfrm>
          <a:prstGeom prst="rect">
            <a:avLst/>
          </a:prstGeom>
          <a:noFill/>
          <a:ln>
            <a:noFill/>
          </a:ln>
        </p:spPr>
        <p:txBody>
          <a:bodyPr anchorCtr="0" anchor="t" bIns="45700" lIns="45700" spcFirstLastPara="1" rIns="45700" wrap="square" tIns="45700">
            <a:noAutofit/>
          </a:bodyPr>
          <a:lstStyle/>
          <a:p>
            <a:pPr indent="0" lvl="0" marL="0" rtl="0" algn="l">
              <a:spcBef>
                <a:spcPts val="0"/>
              </a:spcBef>
              <a:spcAft>
                <a:spcPts val="0"/>
              </a:spcAft>
              <a:buClr>
                <a:schemeClr val="lt1"/>
              </a:buClr>
              <a:buSzPts val="7000"/>
              <a:buFont typeface="Helvetica Neue"/>
              <a:buNone/>
            </a:pPr>
            <a:r>
              <a:rPr lang="en-US" sz="7000">
                <a:solidFill>
                  <a:srgbClr val="00426E"/>
                </a:solidFill>
                <a:latin typeface="Lato"/>
                <a:ea typeface="Lato"/>
                <a:cs typeface="Lato"/>
                <a:sym typeface="Lato"/>
              </a:rPr>
              <a:t>Why the hype in</a:t>
            </a:r>
            <a:r>
              <a:rPr lang="en-US" sz="7000">
                <a:solidFill>
                  <a:srgbClr val="00426E"/>
                </a:solidFill>
                <a:latin typeface="Lato"/>
                <a:ea typeface="Lato"/>
                <a:cs typeface="Lato"/>
                <a:sym typeface="Lato"/>
              </a:rPr>
              <a:t> </a:t>
            </a:r>
            <a:r>
              <a:rPr lang="en-US" sz="7000">
                <a:solidFill>
                  <a:srgbClr val="00426E"/>
                </a:solidFill>
                <a:latin typeface="Lato Black"/>
                <a:ea typeface="Lato Black"/>
                <a:cs typeface="Lato Black"/>
                <a:sym typeface="Lato Black"/>
              </a:rPr>
              <a:t>Data Science?</a:t>
            </a:r>
            <a:endParaRPr sz="7000">
              <a:solidFill>
                <a:srgbClr val="00426E"/>
              </a:solidFill>
              <a:latin typeface="Lato"/>
              <a:ea typeface="Lato"/>
              <a:cs typeface="Lato"/>
              <a:sym typeface="Lato"/>
            </a:endParaRPr>
          </a:p>
        </p:txBody>
      </p:sp>
      <p:pic>
        <p:nvPicPr>
          <p:cNvPr id="95" name="Google Shape;95;p13"/>
          <p:cNvPicPr preferRelativeResize="0"/>
          <p:nvPr/>
        </p:nvPicPr>
        <p:blipFill/>
        <p:spPr>
          <a:xfrm>
            <a:off x="1479550" y="2259625"/>
            <a:ext cx="17501824" cy="9844774"/>
          </a:xfrm>
          <a:prstGeom prst="rect">
            <a:avLst/>
          </a:prstGeom>
          <a:noFill/>
          <a:ln>
            <a:noFill/>
          </a:ln>
        </p:spPr>
      </p:pic>
      <p:pic>
        <p:nvPicPr>
          <p:cNvPr id="96" name="Google Shape;96;p13"/>
          <p:cNvPicPr preferRelativeResize="0"/>
          <p:nvPr/>
        </p:nvPicPr>
        <p:blipFill/>
        <p:spPr>
          <a:xfrm>
            <a:off x="1479552" y="2259625"/>
            <a:ext cx="17501824" cy="9844749"/>
          </a:xfrm>
          <a:prstGeom prst="rect">
            <a:avLst/>
          </a:prstGeom>
          <a:noFill/>
          <a:ln>
            <a:noFill/>
          </a:ln>
        </p:spPr>
      </p:pic>
      <p:sp>
        <p:nvSpPr>
          <p:cNvPr id="97" name="Google Shape;97;p13"/>
          <p:cNvSpPr txBox="1"/>
          <p:nvPr/>
        </p:nvSpPr>
        <p:spPr>
          <a:xfrm>
            <a:off x="1556950" y="2865175"/>
            <a:ext cx="21257400" cy="9540300"/>
          </a:xfrm>
          <a:prstGeom prst="rect">
            <a:avLst/>
          </a:prstGeom>
          <a:noFill/>
          <a:ln>
            <a:noFill/>
          </a:ln>
        </p:spPr>
        <p:txBody>
          <a:bodyPr anchorCtr="0" anchor="t" bIns="45700" lIns="45700" spcFirstLastPara="1" rIns="45700" wrap="square" tIns="45700">
            <a:noAutofit/>
          </a:bodyPr>
          <a:lstStyle/>
          <a:p>
            <a:pPr indent="0" lvl="0" marL="0" rtl="0" algn="just">
              <a:spcBef>
                <a:spcPts val="0"/>
              </a:spcBef>
              <a:spcAft>
                <a:spcPts val="0"/>
              </a:spcAft>
              <a:buNone/>
            </a:pPr>
            <a:r>
              <a:rPr lang="en-US" sz="4800">
                <a:solidFill>
                  <a:srgbClr val="00426E"/>
                </a:solidFill>
                <a:latin typeface="Lato Light"/>
                <a:ea typeface="Lato Light"/>
                <a:cs typeface="Lato Light"/>
                <a:sym typeface="Lato Light"/>
              </a:rPr>
              <a:t>Curious to hear your thoughts</a:t>
            </a:r>
            <a:endParaRPr sz="4800">
              <a:solidFill>
                <a:srgbClr val="00426E"/>
              </a:solidFill>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Default Theme">
      <a:dk1>
        <a:srgbClr val="7F7F7F"/>
      </a:dk1>
      <a:lt1>
        <a:srgbClr val="FFFFFF"/>
      </a:lt1>
      <a:dk2>
        <a:srgbClr val="A7A7A7"/>
      </a:dk2>
      <a:lt2>
        <a:srgbClr val="535353"/>
      </a:lt2>
      <a:accent1>
        <a:srgbClr val="707070"/>
      </a:accent1>
      <a:accent2>
        <a:srgbClr val="D87766"/>
      </a:accent2>
      <a:accent3>
        <a:srgbClr val="FFFFFF"/>
      </a:accent3>
      <a:accent4>
        <a:srgbClr val="707070"/>
      </a:accent4>
      <a:accent5>
        <a:srgbClr val="D87766"/>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Theme">
  <a:themeElements>
    <a:clrScheme name="Default Theme">
      <a:dk1>
        <a:srgbClr val="7F7F7F"/>
      </a:dk1>
      <a:lt1>
        <a:srgbClr val="FFFFFF"/>
      </a:lt1>
      <a:dk2>
        <a:srgbClr val="A7A7A7"/>
      </a:dk2>
      <a:lt2>
        <a:srgbClr val="535353"/>
      </a:lt2>
      <a:accent1>
        <a:srgbClr val="707070"/>
      </a:accent1>
      <a:accent2>
        <a:srgbClr val="D87766"/>
      </a:accent2>
      <a:accent3>
        <a:srgbClr val="FFFFFF"/>
      </a:accent3>
      <a:accent4>
        <a:srgbClr val="707070"/>
      </a:accent4>
      <a:accent5>
        <a:srgbClr val="D87766"/>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